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  <p:sldMasterId id="2147483660" r:id="rId6"/>
  </p:sldMasterIdLst>
  <p:notesMasterIdLst>
    <p:notesMasterId r:id="rId18"/>
  </p:notesMasterIdLst>
  <p:handoutMasterIdLst>
    <p:handoutMasterId r:id="rId19"/>
  </p:handoutMasterIdLst>
  <p:sldIdLst>
    <p:sldId id="388" r:id="rId7"/>
    <p:sldId id="414" r:id="rId8"/>
    <p:sldId id="422" r:id="rId9"/>
    <p:sldId id="427" r:id="rId10"/>
    <p:sldId id="425" r:id="rId11"/>
    <p:sldId id="426" r:id="rId12"/>
    <p:sldId id="424" r:id="rId13"/>
    <p:sldId id="354" r:id="rId14"/>
    <p:sldId id="420" r:id="rId15"/>
    <p:sldId id="428" r:id="rId16"/>
    <p:sldId id="423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3984">
          <p15:clr>
            <a:srgbClr val="A4A3A4"/>
          </p15:clr>
        </p15:guide>
        <p15:guide id="3" orient="horz" pos="1102">
          <p15:clr>
            <a:srgbClr val="A4A3A4"/>
          </p15:clr>
        </p15:guide>
        <p15:guide id="4" orient="horz" pos="3494">
          <p15:clr>
            <a:srgbClr val="A4A3A4"/>
          </p15:clr>
        </p15:guide>
        <p15:guide id="5" orient="horz" pos="844">
          <p15:clr>
            <a:srgbClr val="A4A3A4"/>
          </p15:clr>
        </p15:guide>
        <p15:guide id="6" pos="816">
          <p15:clr>
            <a:srgbClr val="A4A3A4"/>
          </p15:clr>
        </p15:guide>
        <p15:guide id="7" pos="5622">
          <p15:clr>
            <a:srgbClr val="A4A3A4"/>
          </p15:clr>
        </p15:guide>
        <p15:guide id="8" pos="5402">
          <p15:clr>
            <a:srgbClr val="A4A3A4"/>
          </p15:clr>
        </p15:guide>
        <p15:guide id="9" pos="4498">
          <p15:clr>
            <a:srgbClr val="A4A3A4"/>
          </p15:clr>
        </p15:guide>
        <p15:guide id="10" pos="5056">
          <p15:clr>
            <a:srgbClr val="A4A3A4"/>
          </p15:clr>
        </p15:guide>
        <p15:guide id="11" pos="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9"/>
    <a:srgbClr val="FF0000"/>
    <a:srgbClr val="638927"/>
    <a:srgbClr val="63891F"/>
    <a:srgbClr val="008040"/>
    <a:srgbClr val="C5D1E0"/>
    <a:srgbClr val="F3F3F3"/>
    <a:srgbClr val="808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73" autoAdjust="0"/>
    <p:restoredTop sz="99714" autoAdjust="0"/>
  </p:normalViewPr>
  <p:slideViewPr>
    <p:cSldViewPr snapToGrid="0">
      <p:cViewPr varScale="1">
        <p:scale>
          <a:sx n="79" d="100"/>
          <a:sy n="79" d="100"/>
        </p:scale>
        <p:origin x="246" y="78"/>
      </p:cViewPr>
      <p:guideLst>
        <p:guide orient="horz" pos="624"/>
        <p:guide orient="horz" pos="3984"/>
        <p:guide orient="horz" pos="1102"/>
        <p:guide orient="horz" pos="3494"/>
        <p:guide orient="horz" pos="844"/>
        <p:guide pos="816"/>
        <p:guide pos="5622"/>
        <p:guide pos="5402"/>
        <p:guide pos="4498"/>
        <p:guide pos="5056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175F653-AB57-40D9-A9C2-D3381A637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45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DAC893C-E4C7-43D6-89D1-2137F7527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64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E8302-AC05-4E2B-97E4-7F602E4E9CA7}" type="slidenum">
              <a:rPr lang="en-US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9385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83EB6-23E4-48B9-9D59-A8124AEE69A6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2305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83EB6-23E4-48B9-9D59-A8124AEE69A6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2805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86301-152E-4B66-B6D7-E8F7B5607E1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F9D3-5ECA-43FC-BE6E-802CC303276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76200"/>
            <a:ext cx="221297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3" y="76200"/>
            <a:ext cx="649128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8558E-B40F-4C75-9D97-1ADAC330325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C0E953-DE46-40FA-BCA0-21FE1DEBF76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74DB-81AB-421B-AA8E-FF44FF70B87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777D-A832-47EC-9B8A-C6FD617FC56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3" y="990600"/>
            <a:ext cx="4351337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4352925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7517-7553-431E-A6DD-86B85CBD756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BC42-88D2-4407-9842-26659EEB890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C4C2-6A00-47AE-B0F0-9FFD46CCD19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500A-7460-4C74-A4D9-31F973BF860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F229-6422-4AA1-B353-423CD0C2A1F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90AE-F195-41E4-AD99-E83038620FD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90600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718E48E-8568-46FA-850F-8503F7545D3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41388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pitchFamily="18" charset="0"/>
              </a:defRPr>
            </a:lvl1pPr>
          </a:lstStyle>
          <a:p>
            <a:pPr>
              <a:defRPr/>
            </a:pPr>
            <a:fld id="{9F5CAFA4-57BD-468F-A00C-755521A36EF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002283">
            <a:off x="1685925" y="2592388"/>
            <a:ext cx="5259388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6E7BBD"/>
              </a:buClr>
              <a:defRPr/>
            </a:pPr>
            <a:r>
              <a:rPr lang="en-US" sz="12000" kern="0" baseline="0" dirty="0">
                <a:solidFill>
                  <a:srgbClr val="FFFFFF">
                    <a:lumMod val="95000"/>
                  </a:srgbClr>
                </a:solidFill>
                <a:latin typeface="Georgia"/>
                <a:ea typeface="+mn-ea"/>
                <a:cs typeface="+mn-cs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lang="en-US" sz="20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admin.yale.edu/resources/leaves-teaching-relief" TargetMode="External"/><Relationship Id="rId2" Type="http://schemas.openxmlformats.org/officeDocument/2006/relationships/hyperlink" Target="mailto:fas.dean@yale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iane.rodrigues@yal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admin.yale.edu/supporting-documents-professional-school-appointments" TargetMode="External"/><Relationship Id="rId2" Type="http://schemas.openxmlformats.org/officeDocument/2006/relationships/hyperlink" Target="http://facultyadmin.yale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admin.yale.edu/supporting-documents-fas-appointment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aculty.admin@yale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facultyadmin.yale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admin.yale.edu/faculty-search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675" y="1444625"/>
            <a:ext cx="8164513" cy="45448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Office of Faculty </a:t>
            </a:r>
            <a:r>
              <a:rPr lang="en-US" sz="5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Administrative 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Services (OFAS)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en-US" sz="54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Monthly Information Session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October 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17, 2014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en-US" sz="4000" dirty="0">
              <a:latin typeface="+mj-lt"/>
            </a:endParaRPr>
          </a:p>
          <a:p>
            <a:pPr marL="6518275" indent="-1588">
              <a:defRPr/>
            </a:pPr>
            <a:endParaRPr lang="en-US" sz="4000" dirty="0">
              <a:latin typeface="+mj-lt"/>
            </a:endParaRPr>
          </a:p>
          <a:p>
            <a:pPr marL="6518275" indent="-1588">
              <a:defRPr/>
            </a:pP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Tenure-track faculty leave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990600"/>
            <a:ext cx="8856662" cy="57150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Tenure-track </a:t>
            </a:r>
            <a:r>
              <a:rPr lang="en-US" dirty="0">
                <a:latin typeface="+mj-lt"/>
              </a:rPr>
              <a:t>faculty </a:t>
            </a:r>
            <a:r>
              <a:rPr lang="en-US" dirty="0" smtClean="0">
                <a:latin typeface="+mj-lt"/>
              </a:rPr>
              <a:t>wishing to request a paid research leave should have submitted their proposals by October 1.</a:t>
            </a:r>
          </a:p>
          <a:p>
            <a:pPr lvl="1"/>
            <a:r>
              <a:rPr lang="en-US" dirty="0" smtClean="0">
                <a:latin typeface="+mj-lt"/>
              </a:rPr>
              <a:t>Professional schools – submitted to dean of school</a:t>
            </a:r>
          </a:p>
          <a:p>
            <a:pPr lvl="1"/>
            <a:r>
              <a:rPr lang="en-US" dirty="0" smtClean="0">
                <a:latin typeface="+mj-lt"/>
              </a:rPr>
              <a:t>FAS – submitted to department chair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Appointed committees in each school or department review and make recommendations to the dean of department chair.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School deans communicate recommendations to cognizant provost.</a:t>
            </a:r>
          </a:p>
          <a:p>
            <a:r>
              <a:rPr lang="en-US" dirty="0" smtClean="0">
                <a:latin typeface="+mj-lt"/>
              </a:rPr>
              <a:t>FAS department chairs submit proposals and Request for Faculty Leave form to </a:t>
            </a:r>
            <a:r>
              <a:rPr lang="en-US" dirty="0" smtClean="0">
                <a:latin typeface="+mj-lt"/>
                <a:hlinkClick r:id="rId2"/>
              </a:rPr>
              <a:t>fas.dean@yale.edu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The current Request for Faculty Leave Form is </a:t>
            </a:r>
            <a:r>
              <a:rPr lang="en-US" dirty="0">
                <a:latin typeface="+mj-lt"/>
              </a:rPr>
              <a:t>available online at </a:t>
            </a:r>
            <a:r>
              <a:rPr lang="en-US" dirty="0">
                <a:latin typeface="+mj-lt"/>
                <a:hlinkClick r:id="rId3"/>
              </a:rPr>
              <a:t>http://</a:t>
            </a:r>
            <a:r>
              <a:rPr lang="en-US" dirty="0" smtClean="0">
                <a:latin typeface="+mj-lt"/>
                <a:hlinkClick r:id="rId3"/>
              </a:rPr>
              <a:t>facultyadmin.yale.edu/resources/leaves-teaching-relief</a:t>
            </a:r>
            <a:r>
              <a:rPr lang="en-US" dirty="0" smtClean="0">
                <a:latin typeface="+mj-lt"/>
              </a:rPr>
              <a:t> 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4028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Topics for next meeting and open discussion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Faculty Leaves - Process and Timelines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International faculty issues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Workday 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Open discussion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Questions, feedback, or suggestions for future meeting topics are always welcome</a:t>
            </a:r>
          </a:p>
          <a:p>
            <a:pPr lvl="1"/>
            <a:r>
              <a:rPr lang="en-US" sz="2400" u="sng" dirty="0">
                <a:latin typeface="+mj-lt"/>
                <a:hlinkClick r:id="rId2"/>
              </a:rPr>
              <a:t>diane.rodrigues@yale.edu</a:t>
            </a:r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x6-1697</a:t>
            </a:r>
          </a:p>
          <a:p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0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841248"/>
            <a:ext cx="9144000" cy="6016752"/>
          </a:xfrm>
        </p:spPr>
        <p:txBody>
          <a:bodyPr/>
          <a:lstStyle/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Housekeeping</a:t>
            </a: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Transaction Forms</a:t>
            </a:r>
            <a:endParaRPr lang="en-US" sz="2800" dirty="0" smtClean="0">
              <a:latin typeface="+mj-lt"/>
            </a:endParaRP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Tenure, promotions, and reappointments</a:t>
            </a:r>
          </a:p>
          <a:p>
            <a:pPr marL="800100" lvl="2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/>
              <a:t> End Date report - </a:t>
            </a:r>
            <a:r>
              <a:rPr lang="en-US" sz="2800" dirty="0" smtClean="0"/>
              <a:t>Faculty </a:t>
            </a:r>
            <a:r>
              <a:rPr lang="en-US" sz="2800" dirty="0"/>
              <a:t>Information </a:t>
            </a:r>
            <a:r>
              <a:rPr lang="en-US" sz="2800" dirty="0" smtClean="0"/>
              <a:t>System</a:t>
            </a:r>
            <a:endParaRPr lang="en-US" sz="2400" dirty="0"/>
          </a:p>
          <a:p>
            <a:pPr marL="800100" lvl="2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/>
              <a:t> </a:t>
            </a:r>
            <a:r>
              <a:rPr lang="en-US" sz="2800" dirty="0"/>
              <a:t>New system - </a:t>
            </a:r>
            <a:r>
              <a:rPr lang="en-US" sz="2800" dirty="0" err="1"/>
              <a:t>Interfolio</a:t>
            </a:r>
            <a:r>
              <a:rPr lang="en-US" sz="2800" dirty="0"/>
              <a:t> </a:t>
            </a:r>
            <a:r>
              <a:rPr lang="en-US" sz="2800" dirty="0" err="1"/>
              <a:t>ByCommittee</a:t>
            </a:r>
            <a:endParaRPr lang="en-US" sz="2800" dirty="0"/>
          </a:p>
          <a:p>
            <a:pPr marL="800100" lvl="2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/>
              <a:t> SharePoint files</a:t>
            </a:r>
            <a:endParaRPr lang="en-US" sz="2800" dirty="0" smtClean="0">
              <a:latin typeface="+mj-lt"/>
            </a:endParaRP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Faculty Searches </a:t>
            </a: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Topics for next meeting and open discussion</a:t>
            </a:r>
            <a:endParaRPr lang="en-US" sz="2800" dirty="0">
              <a:latin typeface="+mj-lt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831C42B1-BE27-440D-8674-97C0BB12C65F}" type="slidenum">
              <a:rPr lang="en-US" smtClean="0">
                <a:latin typeface="Georgia" pitchFamily="18" charset="0"/>
                <a:ea typeface="ＭＳ Ｐゴシック"/>
                <a:cs typeface="ＭＳ Ｐゴシック"/>
              </a:rPr>
              <a:pPr algn="r"/>
              <a:t>2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Housekeeping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990600"/>
            <a:ext cx="8856662" cy="5451764"/>
          </a:xfrm>
        </p:spPr>
        <p:txBody>
          <a:bodyPr/>
          <a:lstStyle/>
          <a:p>
            <a:r>
              <a:rPr lang="en-US" dirty="0">
                <a:latin typeface="+mj-lt"/>
              </a:rPr>
              <a:t>During the meeting:  Please be courteous to your colleagues.  Refrain from discussions during the session, or please share your thoughts with the group.  Others may benefit from your comments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Deadline to submit all paperwork for the </a:t>
            </a:r>
            <a:r>
              <a:rPr lang="en-US" dirty="0" smtClean="0">
                <a:latin typeface="+mj-lt"/>
              </a:rPr>
              <a:t>October payroll</a:t>
            </a:r>
            <a:r>
              <a:rPr lang="en-US" dirty="0" smtClean="0">
                <a:latin typeface="+mj-lt"/>
              </a:rPr>
              <a:t>: </a:t>
            </a:r>
            <a:r>
              <a:rPr lang="en-US" b="1" dirty="0" smtClean="0">
                <a:latin typeface="+mj-lt"/>
              </a:rPr>
              <a:t>Fri, 10/10/14.  November deadline – Wed, 11/5/14</a:t>
            </a:r>
            <a:endParaRPr lang="en-US" b="1" dirty="0" smtClean="0">
              <a:latin typeface="+mj-lt"/>
            </a:endParaRPr>
          </a:p>
          <a:p>
            <a:pPr lvl="1"/>
            <a:r>
              <a:rPr lang="en-US" b="1" dirty="0" err="1">
                <a:latin typeface="+mj-lt"/>
              </a:rPr>
              <a:t>Quickpays</a:t>
            </a:r>
            <a:r>
              <a:rPr lang="en-US" dirty="0">
                <a:latin typeface="+mj-lt"/>
              </a:rPr>
              <a:t> are reserved for hardship cases. Requests must go to Diane </a:t>
            </a:r>
            <a:r>
              <a:rPr lang="en-US" dirty="0" smtClean="0">
                <a:latin typeface="+mj-lt"/>
              </a:rPr>
              <a:t>Rodrigues with a justification</a:t>
            </a:r>
            <a:r>
              <a:rPr lang="en-US" dirty="0" smtClean="0">
                <a:latin typeface="+mj-lt"/>
              </a:rPr>
              <a:t>.</a:t>
            </a:r>
          </a:p>
          <a:p>
            <a:pPr lvl="1"/>
            <a:r>
              <a:rPr lang="en-US" dirty="0" smtClean="0">
                <a:latin typeface="+mj-lt"/>
              </a:rPr>
              <a:t>Run the </a:t>
            </a:r>
            <a:r>
              <a:rPr lang="en-US" b="1" dirty="0" smtClean="0">
                <a:latin typeface="+mj-lt"/>
              </a:rPr>
              <a:t>Payroll Preview </a:t>
            </a:r>
            <a:r>
              <a:rPr lang="en-US" b="1" dirty="0">
                <a:latin typeface="+mj-lt"/>
              </a:rPr>
              <a:t>R</a:t>
            </a:r>
            <a:r>
              <a:rPr lang="en-US" b="1" dirty="0" smtClean="0">
                <a:latin typeface="+mj-lt"/>
              </a:rPr>
              <a:t>eport</a:t>
            </a:r>
            <a:r>
              <a:rPr lang="en-US" dirty="0" smtClean="0">
                <a:latin typeface="+mj-lt"/>
              </a:rPr>
              <a:t> to avoid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potential problems.</a:t>
            </a:r>
            <a:endParaRPr lang="en-US" dirty="0" smtClean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Suggestion</a:t>
            </a:r>
            <a:r>
              <a:rPr lang="en-US" dirty="0" smtClean="0">
                <a:latin typeface="+mj-lt"/>
              </a:rPr>
              <a:t>: Send bi-annual communications 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to </a:t>
            </a:r>
            <a:r>
              <a:rPr lang="en-US" dirty="0" smtClean="0">
                <a:latin typeface="+mj-lt"/>
              </a:rPr>
              <a:t>hiring faculty reminding them of the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real </a:t>
            </a:r>
            <a:r>
              <a:rPr lang="en-US" dirty="0" smtClean="0">
                <a:latin typeface="+mj-lt"/>
              </a:rPr>
              <a:t>deadlines for payroll</a:t>
            </a:r>
            <a:r>
              <a:rPr lang="en-US" dirty="0" smtClean="0">
                <a:latin typeface="+mj-lt"/>
              </a:rPr>
              <a:t>.</a:t>
            </a:r>
            <a:endParaRPr lang="en-US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528" y="4561445"/>
            <a:ext cx="2084864" cy="18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274" y="1133856"/>
            <a:ext cx="6053773" cy="549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3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Transaction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1129284"/>
            <a:ext cx="8856662" cy="54559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Always g</a:t>
            </a:r>
            <a:r>
              <a:rPr lang="en-US" dirty="0" smtClean="0">
                <a:latin typeface="+mj-lt"/>
              </a:rPr>
              <a:t>o to the OFAS website to download </a:t>
            </a:r>
            <a:r>
              <a:rPr lang="en-US" dirty="0" smtClean="0">
                <a:latin typeface="+mj-lt"/>
              </a:rPr>
              <a:t>the latest version of a form</a:t>
            </a:r>
            <a:r>
              <a:rPr lang="en-US" dirty="0">
                <a:latin typeface="+mj-lt"/>
              </a:rPr>
              <a:t>: </a:t>
            </a:r>
            <a:r>
              <a:rPr lang="en-US" dirty="0" smtClean="0">
                <a:latin typeface="+mj-lt"/>
                <a:hlinkClick r:id="rId2"/>
              </a:rPr>
              <a:t>http</a:t>
            </a:r>
            <a:r>
              <a:rPr lang="en-US" dirty="0">
                <a:latin typeface="+mj-lt"/>
                <a:hlinkClick r:id="rId2"/>
              </a:rPr>
              <a:t>://facultyadmin.yale.edu</a:t>
            </a:r>
            <a:r>
              <a:rPr lang="en-US" dirty="0" smtClean="0">
                <a:latin typeface="+mj-lt"/>
                <a:hlinkClick r:id="rId2"/>
              </a:rPr>
              <a:t>/</a:t>
            </a:r>
            <a:r>
              <a:rPr lang="en-US" dirty="0" smtClean="0">
                <a:latin typeface="+mj-lt"/>
              </a:rPr>
              <a:t> .</a:t>
            </a:r>
          </a:p>
          <a:p>
            <a:pPr lvl="1"/>
            <a:r>
              <a:rPr lang="en-US" dirty="0" smtClean="0">
                <a:latin typeface="+mj-lt"/>
              </a:rPr>
              <a:t>For guidance on which form to use, go to the </a:t>
            </a:r>
            <a:r>
              <a:rPr lang="en-US" b="1" dirty="0" smtClean="0">
                <a:latin typeface="+mj-lt"/>
              </a:rPr>
              <a:t>Resources</a:t>
            </a:r>
            <a:r>
              <a:rPr lang="en-US" dirty="0" smtClean="0">
                <a:latin typeface="+mj-lt"/>
              </a:rPr>
              <a:t> page, then select </a:t>
            </a:r>
            <a:r>
              <a:rPr lang="en-US" b="1" dirty="0" smtClean="0">
                <a:latin typeface="+mj-lt"/>
              </a:rPr>
              <a:t>Faculty Forms Descriptions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Be sure to c</a:t>
            </a:r>
            <a:r>
              <a:rPr lang="en-US" dirty="0" smtClean="0">
                <a:latin typeface="+mj-lt"/>
              </a:rPr>
              <a:t>omplete all items on the form that are required.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Attach all necessary supporting documentation.</a:t>
            </a:r>
          </a:p>
          <a:p>
            <a:pPr lvl="1"/>
            <a:r>
              <a:rPr lang="en-US" sz="2400" dirty="0">
                <a:latin typeface="+mj-lt"/>
              </a:rPr>
              <a:t>Professional Schools - </a:t>
            </a:r>
            <a:r>
              <a:rPr lang="en-US" sz="2400" dirty="0">
                <a:latin typeface="+mj-lt"/>
                <a:hlinkClick r:id="rId3"/>
              </a:rPr>
              <a:t>http://</a:t>
            </a:r>
            <a:r>
              <a:rPr lang="en-US" sz="2400" dirty="0" smtClean="0">
                <a:latin typeface="+mj-lt"/>
                <a:hlinkClick r:id="rId3"/>
              </a:rPr>
              <a:t>facultyadmin.yale.edu/supporting-documents-professional-school-appointments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/>
            <a:r>
              <a:rPr lang="en-US" sz="2400" dirty="0">
                <a:latin typeface="+mj-lt"/>
              </a:rPr>
              <a:t>FAS - </a:t>
            </a:r>
            <a:r>
              <a:rPr lang="en-US" sz="2400" dirty="0">
                <a:latin typeface="+mj-lt"/>
                <a:hlinkClick r:id="rId4"/>
              </a:rPr>
              <a:t>http://</a:t>
            </a:r>
            <a:r>
              <a:rPr lang="en-US" sz="2400" dirty="0" smtClean="0">
                <a:latin typeface="+mj-lt"/>
                <a:hlinkClick r:id="rId4"/>
              </a:rPr>
              <a:t>facultyadmin.yale.edu/supporting-documents-fas-appointments</a:t>
            </a:r>
            <a:r>
              <a:rPr lang="en-US" sz="2400" dirty="0" smtClean="0">
                <a:latin typeface="+mj-lt"/>
              </a:rPr>
              <a:t> </a:t>
            </a:r>
          </a:p>
          <a:p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6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Transaction Forms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1129284"/>
            <a:ext cx="8856662" cy="54559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Submit forms and supporting documents to </a:t>
            </a:r>
            <a:r>
              <a:rPr lang="en-US" dirty="0" smtClean="0">
                <a:latin typeface="+mj-lt"/>
                <a:hlinkClick r:id="rId2"/>
              </a:rPr>
              <a:t>faculty.admin@yale.edu</a:t>
            </a:r>
            <a:r>
              <a:rPr lang="en-US" dirty="0" smtClean="0">
                <a:latin typeface="+mj-lt"/>
              </a:rPr>
              <a:t> .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Incomplete forms and packages will be returned and will not be processed.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If you have any questions, about which form to use or which documents to submit, please email </a:t>
            </a:r>
            <a:r>
              <a:rPr lang="en-US" dirty="0" smtClean="0">
                <a:latin typeface="+mj-lt"/>
                <a:hlinkClick r:id="rId2"/>
              </a:rPr>
              <a:t>faculty.admin@yale.edu</a:t>
            </a:r>
            <a:r>
              <a:rPr lang="en-US" dirty="0" smtClean="0">
                <a:latin typeface="+mj-lt"/>
              </a:rPr>
              <a:t> and someone will contact you.  </a:t>
            </a:r>
          </a:p>
          <a:p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10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Tenure, promotions, and reappointments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990600"/>
            <a:ext cx="8856662" cy="55199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End </a:t>
            </a:r>
            <a:r>
              <a:rPr lang="en-US" dirty="0">
                <a:latin typeface="+mj-lt"/>
              </a:rPr>
              <a:t>Date report - Faculty Information </a:t>
            </a:r>
            <a:r>
              <a:rPr lang="en-US" dirty="0" smtClean="0">
                <a:latin typeface="+mj-lt"/>
              </a:rPr>
              <a:t>System (FIS)</a:t>
            </a:r>
          </a:p>
          <a:p>
            <a:pPr lvl="1"/>
            <a:r>
              <a:rPr lang="en-US" dirty="0" smtClean="0">
                <a:latin typeface="+mj-lt"/>
              </a:rPr>
              <a:t>Run this report to determine which faculty need to be reviewed for reappointment, promotion, or termination.</a:t>
            </a:r>
          </a:p>
          <a:p>
            <a:pPr lvl="1"/>
            <a:r>
              <a:rPr lang="en-US" dirty="0" smtClean="0">
                <a:latin typeface="+mj-lt"/>
              </a:rPr>
              <a:t>If you do not have access or need guidance, go </a:t>
            </a:r>
            <a:r>
              <a:rPr lang="en-US" dirty="0">
                <a:latin typeface="+mj-lt"/>
              </a:rPr>
              <a:t>to </a:t>
            </a:r>
            <a:r>
              <a:rPr lang="en-US" dirty="0">
                <a:latin typeface="+mj-lt"/>
                <a:hlinkClick r:id="rId2"/>
              </a:rPr>
              <a:t>http://facultyadmin.yale.edu</a:t>
            </a:r>
            <a:r>
              <a:rPr lang="en-US" dirty="0" smtClean="0">
                <a:latin typeface="+mj-lt"/>
                <a:hlinkClick r:id="rId2"/>
              </a:rPr>
              <a:t>/</a:t>
            </a:r>
            <a:r>
              <a:rPr lang="en-US" dirty="0" smtClean="0">
                <a:latin typeface="+mj-lt"/>
              </a:rPr>
              <a:t> and select the Faculty Information System from the menu on the right.  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New System – </a:t>
            </a:r>
            <a:r>
              <a:rPr lang="en-US" dirty="0" err="1" smtClean="0">
                <a:latin typeface="+mj-lt"/>
              </a:rPr>
              <a:t>Interfolio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ByCommittee</a:t>
            </a:r>
            <a:r>
              <a:rPr lang="en-US" dirty="0" smtClean="0">
                <a:latin typeface="+mj-lt"/>
              </a:rPr>
              <a:t>  </a:t>
            </a:r>
          </a:p>
          <a:p>
            <a:pPr lvl="1"/>
            <a:r>
              <a:rPr lang="en-US" dirty="0" smtClean="0">
                <a:latin typeface="+mj-lt"/>
              </a:rPr>
              <a:t>Being used for promotion and tenure reviews in FAS, Arts Schools, Divinity, and ISM.</a:t>
            </a:r>
          </a:p>
          <a:p>
            <a:pPr lvl="1"/>
            <a:r>
              <a:rPr lang="en-US" dirty="0" smtClean="0">
                <a:latin typeface="+mj-lt"/>
              </a:rPr>
              <a:t>Contact Audrey Bribiescas (audrey.Bribiescas@yale.edu) for one-on-one training.</a:t>
            </a:r>
          </a:p>
          <a:p>
            <a:pPr lvl="1"/>
            <a:r>
              <a:rPr lang="en-US" dirty="0" smtClean="0">
                <a:latin typeface="+mj-lt"/>
              </a:rPr>
              <a:t>All FAS promotion and tenure checklists have been updated with instructions for uploading to </a:t>
            </a:r>
            <a:r>
              <a:rPr lang="en-US" dirty="0" err="1" smtClean="0">
                <a:latin typeface="+mj-lt"/>
              </a:rPr>
              <a:t>Interfolio</a:t>
            </a:r>
            <a:r>
              <a:rPr lang="en-US" dirty="0" smtClean="0">
                <a:latin typeface="+mj-lt"/>
              </a:rPr>
              <a:t>.</a:t>
            </a:r>
          </a:p>
          <a:p>
            <a:pPr lvl="1"/>
            <a:r>
              <a:rPr lang="en-US" dirty="0" smtClean="0">
                <a:latin typeface="+mj-lt"/>
              </a:rPr>
              <a:t>This system is also available for running faculty searches.</a:t>
            </a:r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693" y="3104197"/>
            <a:ext cx="196215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6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8255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Tenure, promotions, and reappointments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41033" y="1205948"/>
            <a:ext cx="8883697" cy="5481364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SharePoint</a:t>
            </a:r>
          </a:p>
          <a:p>
            <a:pPr marL="400050" lvl="1" indent="0" eaLnBrk="1" hangingPunct="1"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400" dirty="0" smtClean="0">
                <a:latin typeface="+mj-lt"/>
              </a:rPr>
              <a:t> No longer being used for collecting tenure and promotion documents as well as department vote forms because this is all being done in </a:t>
            </a:r>
            <a:r>
              <a:rPr lang="en-US" sz="2400" dirty="0" err="1" smtClean="0">
                <a:latin typeface="+mj-lt"/>
              </a:rPr>
              <a:t>Interfolio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00050" lvl="1" indent="0" eaLnBrk="1" hangingPunct="1">
              <a:buFont typeface="Arial" pitchFamily="34" charset="0"/>
              <a:buChar char="•"/>
              <a:tabLst>
                <a:tab pos="2292350" algn="l"/>
              </a:tabLst>
              <a:defRPr/>
            </a:pPr>
            <a:endParaRPr lang="en-US" sz="2400" dirty="0">
              <a:latin typeface="+mj-lt"/>
            </a:endParaRPr>
          </a:p>
          <a:p>
            <a:pPr marL="400050" lvl="1" indent="0" eaLnBrk="1" hangingPunct="1"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400" dirty="0" smtClean="0">
                <a:latin typeface="+mj-lt"/>
              </a:rPr>
              <a:t> Access to files has been restricted to OFAS staff for security reasons.  </a:t>
            </a:r>
          </a:p>
          <a:p>
            <a:pPr marL="400050" lvl="1" indent="0" eaLnBrk="1" hangingPunct="1">
              <a:buFont typeface="Arial" pitchFamily="34" charset="0"/>
              <a:buChar char="•"/>
              <a:tabLst>
                <a:tab pos="2292350" algn="l"/>
              </a:tabLst>
              <a:defRPr/>
            </a:pPr>
            <a:endParaRPr lang="en-US" sz="2400" dirty="0">
              <a:latin typeface="+mj-lt"/>
            </a:endParaRPr>
          </a:p>
          <a:p>
            <a:pPr marL="400050" lvl="1" indent="0" eaLnBrk="1" hangingPunct="1"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SharePoint is still being used for collecting the Faculty Search Questionnaire and the supporting document.</a:t>
            </a:r>
            <a:endParaRPr lang="en-US" sz="2400" dirty="0" smtClean="0">
              <a:latin typeface="+mj-lt"/>
            </a:endParaRPr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latin typeface="+mj-lt"/>
            </a:endParaRPr>
          </a:p>
          <a:p>
            <a:pPr eaLnBrk="1" hangingPunct="1">
              <a:tabLst>
                <a:tab pos="2292350" algn="l"/>
              </a:tabLst>
              <a:defRPr/>
            </a:pPr>
            <a:endParaRPr lang="en-US" sz="1800" dirty="0" smtClean="0">
              <a:latin typeface="+mj-lt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DD1F7507-D975-4277-B148-0971D81F36F2}" type="slidenum">
              <a:rPr lang="en-US" smtClean="0">
                <a:latin typeface="Georgia" pitchFamily="18" charset="0"/>
                <a:ea typeface="ＭＳ Ｐゴシック"/>
                <a:cs typeface="ＭＳ Ｐゴシック"/>
              </a:rPr>
              <a:pPr algn="r"/>
              <a:t>8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" y="8255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Faculty </a:t>
            </a:r>
            <a:r>
              <a:rPr lang="en-US" sz="3200" dirty="0" smtClean="0"/>
              <a:t>searches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41034" y="856425"/>
            <a:ext cx="8856662" cy="583088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+mj-lt"/>
              </a:rPr>
              <a:t>Important </a:t>
            </a:r>
            <a:r>
              <a:rPr lang="en-US" dirty="0" smtClean="0">
                <a:latin typeface="+mj-lt"/>
              </a:rPr>
              <a:t>reminders: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Go </a:t>
            </a:r>
            <a:r>
              <a:rPr lang="en-US" sz="2000" dirty="0">
                <a:latin typeface="+mj-lt"/>
              </a:rPr>
              <a:t>to </a:t>
            </a:r>
            <a:r>
              <a:rPr lang="en-US" sz="2000" dirty="0">
                <a:latin typeface="+mj-lt"/>
                <a:hlinkClick r:id="rId3"/>
              </a:rPr>
              <a:t>http://</a:t>
            </a:r>
            <a:r>
              <a:rPr lang="en-US" sz="2000" dirty="0" smtClean="0">
                <a:latin typeface="+mj-lt"/>
                <a:hlinkClick r:id="rId3"/>
              </a:rPr>
              <a:t>facultyadmin.yale.edu/faculty-searches</a:t>
            </a:r>
            <a:r>
              <a:rPr lang="en-US" sz="2000" dirty="0" smtClean="0">
                <a:latin typeface="+mj-lt"/>
              </a:rPr>
              <a:t> on the </a:t>
            </a:r>
            <a:r>
              <a:rPr lang="en-US" sz="2000" dirty="0">
                <a:latin typeface="+mj-lt"/>
              </a:rPr>
              <a:t>OFAS website </a:t>
            </a:r>
            <a:r>
              <a:rPr lang="en-US" sz="2000" dirty="0" smtClean="0">
                <a:latin typeface="+mj-lt"/>
              </a:rPr>
              <a:t>to become familiar with the basic principles. </a:t>
            </a:r>
          </a:p>
          <a:p>
            <a:pPr marL="0" indent="0" eaLnBrk="1" hangingPunct="1">
              <a:buNone/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Download and review the appropriate checklist from the OFAS website if available for your school.</a:t>
            </a:r>
          </a:p>
          <a:p>
            <a:pPr marL="0" indent="0" eaLnBrk="1" hangingPunct="1">
              <a:buNone/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kern="1200" dirty="0">
                <a:latin typeface="+mj-lt"/>
                <a:cs typeface="ＭＳ Ｐゴシック" pitchFamily="-105" charset="-128"/>
              </a:rPr>
              <a:t>All faculty searches must have a </a:t>
            </a:r>
            <a:r>
              <a:rPr lang="en-US" sz="2000" dirty="0" smtClean="0">
                <a:latin typeface="+mj-lt"/>
              </a:rPr>
              <a:t>Diversity </a:t>
            </a:r>
            <a:r>
              <a:rPr lang="en-US" sz="2000" dirty="0" smtClean="0">
                <a:latin typeface="+mj-lt"/>
              </a:rPr>
              <a:t>representative (DR</a:t>
            </a:r>
            <a:r>
              <a:rPr lang="en-US" sz="2000" dirty="0" smtClean="0">
                <a:latin typeface="+mj-lt"/>
              </a:rPr>
              <a:t>) who </a:t>
            </a:r>
            <a:r>
              <a:rPr lang="en-US" sz="2000" kern="1200" dirty="0" smtClean="0">
                <a:latin typeface="+mj-lt"/>
                <a:cs typeface="ＭＳ Ｐゴシック" pitchFamily="-105" charset="-128"/>
              </a:rPr>
              <a:t>has attended </a:t>
            </a:r>
            <a:r>
              <a:rPr lang="en-US" sz="2000" kern="1200" dirty="0" smtClean="0">
                <a:latin typeface="+mj-lt"/>
                <a:cs typeface="ＭＳ Ｐゴシック" pitchFamily="-105" charset="-128"/>
              </a:rPr>
              <a:t>training </a:t>
            </a:r>
            <a:r>
              <a:rPr lang="en-US" sz="2000" kern="1200" dirty="0" smtClean="0">
                <a:latin typeface="+mj-lt"/>
                <a:cs typeface="ＭＳ Ｐゴシック" pitchFamily="-105" charset="-128"/>
              </a:rPr>
              <a:t>by the </a:t>
            </a:r>
            <a:r>
              <a:rPr lang="en-US" sz="2000" dirty="0" smtClean="0">
                <a:latin typeface="+mj-lt"/>
              </a:rPr>
              <a:t>Office </a:t>
            </a:r>
            <a:r>
              <a:rPr lang="en-US" sz="2000" dirty="0">
                <a:latin typeface="+mj-lt"/>
              </a:rPr>
              <a:t>of Equal Opportunity Employment </a:t>
            </a:r>
            <a:r>
              <a:rPr lang="en-US" sz="2000" dirty="0" smtClean="0">
                <a:latin typeface="+mj-lt"/>
              </a:rPr>
              <a:t>Programs (OEOP).</a:t>
            </a:r>
          </a:p>
          <a:p>
            <a:pPr marL="0" indent="0" eaLnBrk="1" hangingPunct="1">
              <a:buNone/>
              <a:defRPr/>
            </a:pPr>
            <a:endParaRPr lang="en-US" sz="20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kern="1200" dirty="0" smtClean="0">
                <a:latin typeface="+mj-lt"/>
              </a:rPr>
              <a:t>Pay close attention to ad g</a:t>
            </a:r>
            <a:r>
              <a:rPr lang="en-US" sz="2000" kern="1200" dirty="0" smtClean="0">
                <a:latin typeface="+mj-lt"/>
              </a:rPr>
              <a:t>uidelines.</a:t>
            </a:r>
          </a:p>
          <a:p>
            <a:pPr eaLnBrk="1" hangingPunct="1">
              <a:defRPr/>
            </a:pPr>
            <a:endParaRPr lang="en-US" sz="2000" kern="1200" dirty="0" smtClean="0">
              <a:latin typeface="+mj-lt"/>
            </a:endParaRPr>
          </a:p>
          <a:p>
            <a:pPr eaLnBrk="1" hangingPunct="1">
              <a:defRPr/>
            </a:pPr>
            <a:r>
              <a:rPr lang="en-US" sz="2000" kern="1200" dirty="0" smtClean="0">
                <a:latin typeface="+mj-lt"/>
              </a:rPr>
              <a:t>The </a:t>
            </a:r>
            <a:r>
              <a:rPr lang="en-US" sz="2000" dirty="0" smtClean="0">
                <a:latin typeface="+mj-lt"/>
              </a:rPr>
              <a:t>Faculty </a:t>
            </a:r>
            <a:r>
              <a:rPr lang="en-US" sz="2000" dirty="0">
                <a:latin typeface="+mj-lt"/>
              </a:rPr>
              <a:t>Search Questionnaire (FSQ) </a:t>
            </a:r>
            <a:r>
              <a:rPr lang="en-US" sz="2000" dirty="0" smtClean="0">
                <a:latin typeface="+mj-lt"/>
              </a:rPr>
              <a:t>must be approved prior to beginning the offer process.</a:t>
            </a:r>
            <a:endParaRPr lang="en-US" sz="2000" dirty="0">
              <a:latin typeface="+mj-lt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DD1F7507-D975-4277-B148-0971D81F36F2}" type="slidenum">
              <a:rPr lang="en-US" smtClean="0">
                <a:latin typeface="Georgia" pitchFamily="18" charset="0"/>
                <a:ea typeface="ＭＳ Ｐゴシック"/>
                <a:cs typeface="ＭＳ Ｐゴシック"/>
              </a:rPr>
              <a:pPr algn="r"/>
              <a:t>9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585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le-pla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miter lim="800000"/>
          <a:headEnd type="none" w="sm" len="sm"/>
          <a:tailEnd type="none" w="sm" len="sm"/>
        </a:ln>
      </a:spPr>
      <a:bodyPr wrap="square" lIns="18288" tIns="18288" rIns="18288" bIns="18288" rtlCol="0" anchor="ctr" anchorCtr="1">
        <a:noAutofit/>
      </a:bodyPr>
      <a:lstStyle>
        <a:defPPr algn="ctr">
          <a:spcBef>
            <a:spcPct val="10000"/>
          </a:spcBef>
          <a:buClr>
            <a:schemeClr val="tx1"/>
          </a:buClr>
          <a:buSzPct val="85000"/>
          <a:defRPr sz="1600" baseline="0" dirty="0" smtClean="0"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  <a:txDef>
      <a:spPr/>
      <a:bodyPr wrap="none" rtlCol="0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6E7BBD"/>
          </a:buClr>
          <a:buSzTx/>
          <a:buFontTx/>
          <a:buNone/>
          <a:tabLst/>
          <a:defRPr kumimoji="0" sz="160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  <a:ea typeface="+mn-ea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ject Workspace Document" ma:contentTypeID="0x0101008A98423170284BEEB635F43C3CF4E98B005D6F1AFC5B8B34458240A8273F44193A" ma:contentTypeVersion="1" ma:contentTypeDescription="" ma:contentTypeScope="" ma:versionID="2394bf4db0e8a6775c4e3f45fda8dae6">
  <xsd:schema xmlns:xsd="http://www.w3.org/2001/XMLSchema" xmlns:p="http://schemas.microsoft.com/office/2006/metadata/properties" xmlns:ns2="E248350C-AF13-4C32-8BB6-EF24E59C1FC4" xmlns:ns3="e248350c-af13-4c32-8bb6-ef24e59c1fc4" targetNamespace="http://schemas.microsoft.com/office/2006/metadata/properties" ma:root="true" ma:fieldsID="b2639188193c522828d2b3c37c16710a" ns2:_="" ns3:_="">
    <xsd:import namespace="E248350C-AF13-4C32-8BB6-EF24E59C1FC4"/>
    <xsd:import namespace="e248350c-af13-4c32-8bb6-ef24e59c1fc4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tatus" minOccurs="0"/>
                <xsd:element ref="ns2:Links" minOccurs="0"/>
                <xsd:element ref="ns3: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248350C-AF13-4C32-8BB6-EF24E59C1FC4" elementFormDefault="qualified">
    <xsd:import namespace="http://schemas.microsoft.com/office/2006/documentManagement/types"/>
    <xsd:element name="Owner" ma:index="8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9" nillable="true" ma:displayName="Status" ma:default="Draft" ma:internalName="Status">
      <xsd:simpleType>
        <xsd:restriction base="dms:Choice">
          <xsd:enumeration value="Draft"/>
          <xsd:enumeration value="Ready For Review"/>
          <xsd:enumeration value="Final"/>
        </xsd:restriction>
      </xsd:simpleType>
    </xsd:element>
    <xsd:element name="Links" ma:index="10" nillable="true" ma:displayName="Links" ma:internalName="Links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e248350c-af13-4c32-8bb6-ef24e59c1fc4" elementFormDefault="qualified">
    <xsd:import namespace="http://schemas.microsoft.com/office/2006/documentManagement/types"/>
    <xsd:element name="phase" ma:index="11" nillable="true" ma:displayName="Phase" ma:default="0. Initiate" ma:format="Dropdown" ma:internalName="phase">
      <xsd:simpleType>
        <xsd:restriction base="dms:Choice">
          <xsd:enumeration value="0. Initiate"/>
          <xsd:enumeration value="1. Plan"/>
          <xsd:enumeration value="2. Analye"/>
          <xsd:enumeration value="3. Design"/>
          <xsd:enumeration value="4. Build"/>
          <xsd:enumeration value="5. Test"/>
          <xsd:enumeration value="6. Deploy"/>
          <xsd:enumeration value="7. Close"/>
          <xsd:enumeration value="8. Project Management"/>
          <xsd:enumeration value="9. Communication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Links xmlns="E248350C-AF13-4C32-8BB6-EF24E59C1FC4" xsi:nil="true"/>
    <phase xmlns="e248350c-af13-4c32-8bb6-ef24e59c1fc4" xsi:nil="true"/>
    <Status xmlns="E248350C-AF13-4C32-8BB6-EF24E59C1FC4" xsi:nil="true"/>
    <Owner xmlns="E248350C-AF13-4C32-8BB6-EF24E59C1FC4">
      <UserInfo xmlns="E248350C-AF13-4C32-8BB6-EF24E59C1FC4">
        <DisplayName xmlns="E248350C-AF13-4C32-8BB6-EF24E59C1FC4"/>
        <AccountId xmlns="E248350C-AF13-4C32-8BB6-EF24E59C1FC4" xsi:nil="true"/>
        <AccountType xmlns="E248350C-AF13-4C32-8BB6-EF24E59C1FC4"/>
      </UserInfo>
    </Owner>
  </documentManagement>
</p:properties>
</file>

<file path=customXml/itemProps1.xml><?xml version="1.0" encoding="utf-8"?>
<ds:datastoreItem xmlns:ds="http://schemas.openxmlformats.org/officeDocument/2006/customXml" ds:itemID="{29BAD95E-B407-4324-B057-123C8BA32DAC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FEEC1AB6-B226-40CB-BF29-D9321CFCF5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48350C-AF13-4C32-8BB6-EF24E59C1FC4"/>
    <ds:schemaRef ds:uri="e248350c-af13-4c32-8bb6-ef24e59c1fc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8BE6D0C-ABFB-4E4F-8456-3458C609429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BE2943F-1DE7-408F-97CA-263DA8B412B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e248350c-af13-4c32-8bb6-ef24e59c1fc4"/>
    <ds:schemaRef ds:uri="E248350C-AF13-4C32-8BB6-EF24E59C1FC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yale-plain.potx</Template>
  <TotalTime>43208</TotalTime>
  <Words>663</Words>
  <Application>Microsoft Office PowerPoint</Application>
  <PresentationFormat>On-screen Show (4:3)</PresentationFormat>
  <Paragraphs>92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Georgia</vt:lpstr>
      <vt:lpstr>Verdana</vt:lpstr>
      <vt:lpstr>yale-plain</vt:lpstr>
      <vt:lpstr>Blank Presentation</vt:lpstr>
      <vt:lpstr>PowerPoint Presentation</vt:lpstr>
      <vt:lpstr>Agenda</vt:lpstr>
      <vt:lpstr>Housekeeping</vt:lpstr>
      <vt:lpstr>PowerPoint Presentation</vt:lpstr>
      <vt:lpstr>Transaction Forms</vt:lpstr>
      <vt:lpstr>Transaction Forms</vt:lpstr>
      <vt:lpstr>Tenure, promotions, and reappointments</vt:lpstr>
      <vt:lpstr>Tenure, promotions, and reappointments</vt:lpstr>
      <vt:lpstr>Faculty searches</vt:lpstr>
      <vt:lpstr>Tenure-track faculty leave proposals</vt:lpstr>
      <vt:lpstr>Topics for next meeting and open discussion</vt:lpstr>
    </vt:vector>
  </TitlesOfParts>
  <Company>Yale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FBO Communications</dc:title>
  <dc:creator>Patrick J. Lynch</dc:creator>
  <cp:lastModifiedBy>Rodrigues, Diane</cp:lastModifiedBy>
  <cp:revision>751</cp:revision>
  <cp:lastPrinted>2012-10-10T12:33:12Z</cp:lastPrinted>
  <dcterms:modified xsi:type="dcterms:W3CDTF">2014-10-17T12:00:11Z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0x0101008A98423170284BEEB635F43C3CF4E98B005D6F1AFC5B8B34458240A8273F44193A</vt:lpwstr>
  </property>
</Properties>
</file>