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388" r:id="rId3"/>
    <p:sldId id="414" r:id="rId4"/>
    <p:sldId id="422" r:id="rId5"/>
    <p:sldId id="426" r:id="rId6"/>
    <p:sldId id="423" r:id="rId7"/>
    <p:sldId id="430" r:id="rId8"/>
    <p:sldId id="418" r:id="rId9"/>
    <p:sldId id="431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D19"/>
    <a:srgbClr val="FF0000"/>
    <a:srgbClr val="638927"/>
    <a:srgbClr val="63891F"/>
    <a:srgbClr val="008040"/>
    <a:srgbClr val="C5D1E0"/>
    <a:srgbClr val="F3F3F3"/>
    <a:srgbClr val="8080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173" autoAdjust="0"/>
    <p:restoredTop sz="99714" autoAdjust="0"/>
  </p:normalViewPr>
  <p:slideViewPr>
    <p:cSldViewPr snapToGrid="0">
      <p:cViewPr>
        <p:scale>
          <a:sx n="61" d="100"/>
          <a:sy n="61" d="100"/>
        </p:scale>
        <p:origin x="-1038" y="-366"/>
      </p:cViewPr>
      <p:guideLst>
        <p:guide orient="horz" pos="624"/>
        <p:guide orient="horz" pos="3984"/>
        <p:guide orient="horz" pos="1102"/>
        <p:guide orient="horz" pos="3494"/>
        <p:guide orient="horz" pos="844"/>
        <p:guide pos="816"/>
        <p:guide pos="5622"/>
        <p:guide pos="5402"/>
        <p:guide pos="4498"/>
        <p:guide pos="5056"/>
        <p:guide pos="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7B2FE482-A35B-4C94-BDFC-8821825404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952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effectLst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0">
                <a:effectLst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effectLst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0">
                <a:effectLst/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09BB11E7-7FF4-4B8C-8598-B8491F2F5A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979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F3265B-CA6C-46D5-BF79-5F76E0217B7B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/>
              <a:t>1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pitchFamily="34" charset="-128"/>
              </a:rPr>
              <a:t>Insight how Oracle data conversion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92AEE8-E247-48A2-8FD9-E5C3B57854B5}" type="slidenum">
              <a:rPr lang="en-US" smtClean="0">
                <a:ea typeface="ＭＳ Ｐゴシック" pitchFamily="34" charset="-128"/>
              </a:rPr>
              <a:pPr/>
              <a:t>7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pitchFamily="34" charset="-128"/>
              </a:rPr>
              <a:t>Insight how Oracle data conversion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92AEE8-E247-48A2-8FD9-E5C3B57854B5}" type="slidenum">
              <a:rPr lang="en-US" smtClean="0">
                <a:ea typeface="ＭＳ Ｐゴシック" pitchFamily="34" charset="-128"/>
              </a:rPr>
              <a:pPr/>
              <a:t>8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63568-A539-4071-8E23-3380E0725BFC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5CD72-705B-4207-8BAD-0D333280DC96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76200"/>
            <a:ext cx="2212975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413" y="76200"/>
            <a:ext cx="6491287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83F22-97A5-4643-9BA7-A1A0278AFC3E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5914E15-E4CD-482D-BA17-7A501C2E0803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09FE4-EF00-4814-9D92-4BC868103D85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A5ED9-C231-409B-95C5-38F96079C376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413" y="990600"/>
            <a:ext cx="4351337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90600"/>
            <a:ext cx="4352925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DB2F4-E14A-47AB-BC63-2C14190060BB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ADC51-6756-47F7-8016-05F7DEC6FC78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43A06-D050-46B9-8C0F-4A18DB203DAC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43218-5327-4404-84F9-CC2DABABD66E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A7421-F77D-4876-8A8D-D6A2388CA689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45328-8055-4629-838C-7199EF411618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0175" y="76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5400" dist="12700" dir="27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413" y="990600"/>
            <a:ext cx="8856662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8588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solidFill>
                  <a:srgbClr val="B2B2B2"/>
                </a:solidFill>
                <a:effectLst/>
                <a:latin typeface="Georgi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190DF504-3726-4DAE-9AFA-9FE75B8A9120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E7BBD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ea typeface="+mn-ea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0175" y="76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2700000" algn="ctr" rotWithShape="0">
              <a:srgbClr val="808080">
                <a:alpha val="2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413" y="941388"/>
            <a:ext cx="8856662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8588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solidFill>
                  <a:srgbClr val="B2B2B2"/>
                </a:solidFill>
                <a:effectLst/>
                <a:latin typeface="Georgia" pitchFamily="18" charset="0"/>
                <a:ea typeface="ＭＳ Ｐゴシック"/>
              </a:defRPr>
            </a:lvl1pPr>
          </a:lstStyle>
          <a:p>
            <a:pPr>
              <a:defRPr/>
            </a:pPr>
            <a:fld id="{76300D7A-56D9-4440-972D-F54E38CD68E0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0002283">
            <a:off x="1685925" y="2592388"/>
            <a:ext cx="5259388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rgbClr val="6E7BBD"/>
              </a:buClr>
              <a:defRPr/>
            </a:pPr>
            <a:r>
              <a:rPr lang="en-US" sz="12000" kern="0" baseline="0" dirty="0">
                <a:solidFill>
                  <a:srgbClr val="FFFFFF">
                    <a:lumMod val="95000"/>
                  </a:srgbClr>
                </a:solidFill>
                <a:latin typeface="Georgia"/>
                <a:ea typeface="+mn-ea"/>
              </a:rPr>
              <a:t>Draft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3F3F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E7BBD"/>
        </a:buClr>
        <a:buChar char="•"/>
        <a:defRPr lang="en-US" sz="200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en-US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en-US" sz="160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en-US" sz="160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en-US" sz="160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esv2.yale.ed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admin.yale.edu/onboarding-procedures-faculty-arriva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diane.rodrigues@yale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0675" y="1444625"/>
            <a:ext cx="8164513" cy="47500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solidFill>
                  <a:schemeClr val="tx2">
                    <a:lumMod val="50000"/>
                  </a:schemeClr>
                </a:solidFill>
                <a:latin typeface="+mj-lt"/>
                <a:ea typeface="ＭＳ Ｐゴシック"/>
              </a:rPr>
              <a:t>Office of Faculty Administrative Services (OFAS)</a:t>
            </a:r>
          </a:p>
          <a:p>
            <a:pPr algn="ctr">
              <a:defRPr/>
            </a:pPr>
            <a:endParaRPr lang="en-US" sz="5400" dirty="0">
              <a:solidFill>
                <a:schemeClr val="tx2">
                  <a:lumMod val="50000"/>
                </a:schemeClr>
              </a:solidFill>
              <a:latin typeface="+mj-lt"/>
              <a:ea typeface="ＭＳ Ｐゴシック"/>
            </a:endParaRPr>
          </a:p>
          <a:p>
            <a:pPr algn="ctr">
              <a:defRPr/>
            </a:pPr>
            <a:r>
              <a:rPr lang="en-US" sz="5400" dirty="0">
                <a:solidFill>
                  <a:schemeClr val="tx2">
                    <a:lumMod val="50000"/>
                  </a:schemeClr>
                </a:solidFill>
                <a:latin typeface="+mj-lt"/>
                <a:ea typeface="ＭＳ Ｐゴシック"/>
              </a:rPr>
              <a:t>Monthly Information Session</a:t>
            </a:r>
          </a:p>
          <a:p>
            <a:pPr algn="ctr">
              <a:defRPr/>
            </a:pPr>
            <a:endParaRPr lang="en-US" sz="5400" dirty="0">
              <a:solidFill>
                <a:schemeClr val="tx2">
                  <a:lumMod val="50000"/>
                </a:schemeClr>
              </a:solidFill>
              <a:latin typeface="+mj-lt"/>
              <a:ea typeface="ＭＳ Ｐゴシック"/>
            </a:endParaRPr>
          </a:p>
          <a:p>
            <a:pPr algn="ctr">
              <a:defRPr/>
            </a:pP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ＭＳ Ｐゴシック"/>
              </a:rPr>
              <a:t>June 19, </a:t>
            </a:r>
            <a:r>
              <a:rPr lang="en-US" sz="4400" dirty="0">
                <a:solidFill>
                  <a:schemeClr val="tx2">
                    <a:lumMod val="50000"/>
                  </a:schemeClr>
                </a:solidFill>
                <a:latin typeface="+mj-lt"/>
                <a:ea typeface="ＭＳ Ｐゴシック"/>
              </a:rPr>
              <a:t>2014</a:t>
            </a:r>
            <a:endParaRPr lang="en-US" sz="1800" dirty="0">
              <a:solidFill>
                <a:schemeClr val="tx2">
                  <a:lumMod val="50000"/>
                </a:schemeClr>
              </a:solidFill>
              <a:latin typeface="+mj-lt"/>
              <a:ea typeface="ＭＳ Ｐゴシック"/>
            </a:endParaRPr>
          </a:p>
          <a:p>
            <a:pPr>
              <a:defRPr/>
            </a:pPr>
            <a:r>
              <a:rPr lang="en-US" sz="4000" baseline="0" dirty="0" smtClean="0">
                <a:solidFill>
                  <a:srgbClr val="FF0000"/>
                </a:solidFill>
                <a:latin typeface="+mj-lt"/>
                <a:ea typeface="ＭＳ Ｐゴシック"/>
              </a:rPr>
              <a:t>NOT FINISHED</a:t>
            </a:r>
            <a:endParaRPr lang="en-US" sz="4000" dirty="0">
              <a:solidFill>
                <a:srgbClr val="FF0000"/>
              </a:solidFill>
              <a:latin typeface="+mj-lt"/>
              <a:ea typeface="ＭＳ Ｐゴシック"/>
            </a:endParaRPr>
          </a:p>
          <a:p>
            <a:pPr marL="6518275" indent="-1588">
              <a:defRPr/>
            </a:pPr>
            <a:endParaRPr lang="en-US" sz="4000" dirty="0">
              <a:latin typeface="+mj-lt"/>
              <a:ea typeface="ＭＳ Ｐゴシック"/>
            </a:endParaRPr>
          </a:p>
          <a:p>
            <a:pPr marL="6518275" indent="-1588">
              <a:defRPr/>
            </a:pPr>
            <a:endParaRPr lang="en-US" sz="4000" dirty="0">
              <a:latin typeface="+mj-lt"/>
              <a:ea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0175" y="76200"/>
            <a:ext cx="7362825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0" y="841375"/>
            <a:ext cx="9144000" cy="5499100"/>
          </a:xfrm>
        </p:spPr>
        <p:txBody>
          <a:bodyPr/>
          <a:lstStyle/>
          <a:p>
            <a:pPr marL="400050" lvl="1" indent="0" eaLnBrk="1" hangingPunct="1">
              <a:lnSpc>
                <a:spcPct val="150000"/>
              </a:lnSpc>
              <a:buFont typeface="Arial" charset="0"/>
              <a:buChar char="•"/>
              <a:tabLst>
                <a:tab pos="2292350" algn="l"/>
              </a:tabLst>
            </a:pPr>
            <a:r>
              <a:rPr lang="en-US" sz="2800" dirty="0" smtClean="0">
                <a:latin typeface="Georgia" pitchFamily="18" charset="0"/>
              </a:rPr>
              <a:t> Housekeeping </a:t>
            </a:r>
          </a:p>
          <a:p>
            <a:pPr marL="400050" lvl="1" indent="0" eaLnBrk="1" hangingPunct="1">
              <a:lnSpc>
                <a:spcPct val="150000"/>
              </a:lnSpc>
              <a:buFont typeface="Arial" charset="0"/>
              <a:buChar char="•"/>
              <a:tabLst>
                <a:tab pos="2292350" algn="l"/>
              </a:tabLst>
            </a:pPr>
            <a:r>
              <a:rPr lang="en-US" sz="2800" dirty="0" smtClean="0">
                <a:latin typeface="Georgia" pitchFamily="18" charset="0"/>
              </a:rPr>
              <a:t> Orientation for new faculty</a:t>
            </a:r>
          </a:p>
          <a:p>
            <a:pPr marL="400050" lvl="1" indent="0" eaLnBrk="1" hangingPunct="1">
              <a:lnSpc>
                <a:spcPct val="150000"/>
              </a:lnSpc>
              <a:buFont typeface="Arial" charset="0"/>
              <a:buChar char="•"/>
              <a:tabLst>
                <a:tab pos="2292350" algn="l"/>
              </a:tabLst>
            </a:pPr>
            <a:r>
              <a:rPr lang="en-US" sz="2800" dirty="0" smtClean="0">
                <a:latin typeface="Georgia" pitchFamily="18" charset="0"/>
              </a:rPr>
              <a:t> Onboarding new faculty</a:t>
            </a:r>
          </a:p>
          <a:p>
            <a:pPr marL="400050" lvl="1" indent="0" eaLnBrk="1" hangingPunct="1">
              <a:lnSpc>
                <a:spcPct val="150000"/>
              </a:lnSpc>
              <a:buFont typeface="Arial" charset="0"/>
              <a:buChar char="•"/>
              <a:tabLst>
                <a:tab pos="2292350" algn="l"/>
              </a:tabLst>
            </a:pPr>
            <a:r>
              <a:rPr lang="en-US" sz="2800" dirty="0">
                <a:latin typeface="Georgia" pitchFamily="18" charset="0"/>
              </a:rPr>
              <a:t> </a:t>
            </a:r>
            <a:r>
              <a:rPr lang="en-US" sz="2800" dirty="0" smtClean="0">
                <a:latin typeface="Georgia" pitchFamily="18" charset="0"/>
              </a:rPr>
              <a:t>Workday overview</a:t>
            </a:r>
            <a:endParaRPr lang="en-US" sz="2800" dirty="0" smtClean="0">
              <a:latin typeface="Georgia" pitchFamily="18" charset="0"/>
            </a:endParaRPr>
          </a:p>
          <a:p>
            <a:pPr marL="400050" lvl="1" indent="0" eaLnBrk="1" hangingPunct="1">
              <a:lnSpc>
                <a:spcPct val="150000"/>
              </a:lnSpc>
              <a:buFont typeface="Arial" charset="0"/>
              <a:buChar char="•"/>
              <a:tabLst>
                <a:tab pos="2292350" algn="l"/>
              </a:tabLst>
            </a:pPr>
            <a:r>
              <a:rPr lang="en-US" sz="2800" dirty="0">
                <a:latin typeface="Georgia" pitchFamily="18" charset="0"/>
              </a:rPr>
              <a:t> </a:t>
            </a:r>
            <a:r>
              <a:rPr lang="en-US" sz="2800" dirty="0" smtClean="0">
                <a:latin typeface="Georgia" pitchFamily="18" charset="0"/>
              </a:rPr>
              <a:t>Off-boarding faculty</a:t>
            </a:r>
          </a:p>
          <a:p>
            <a:pPr marL="400050" lvl="1" indent="0" eaLnBrk="1" hangingPunct="1">
              <a:lnSpc>
                <a:spcPct val="150000"/>
              </a:lnSpc>
              <a:buFont typeface="Arial" charset="0"/>
              <a:buChar char="•"/>
              <a:tabLst>
                <a:tab pos="2292350" algn="l"/>
              </a:tabLst>
            </a:pPr>
            <a:r>
              <a:rPr lang="en-US" sz="2800" dirty="0">
                <a:latin typeface="Georgia" pitchFamily="18" charset="0"/>
              </a:rPr>
              <a:t> </a:t>
            </a:r>
            <a:r>
              <a:rPr lang="en-US" sz="2800" dirty="0" smtClean="0">
                <a:latin typeface="Georgia" pitchFamily="18" charset="0"/>
              </a:rPr>
              <a:t>Open discussion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04050" y="6400800"/>
            <a:ext cx="1905000" cy="304800"/>
          </a:xfrm>
          <a:noFill/>
        </p:spPr>
        <p:txBody>
          <a:bodyPr/>
          <a:lstStyle/>
          <a:p>
            <a:pPr algn="r"/>
            <a:fld id="{D1437B8F-B7E6-4DAA-8469-722250C31822}" type="slidenum">
              <a:rPr lang="en-US" smtClean="0">
                <a:latin typeface="Georgia" pitchFamily="18" charset="0"/>
                <a:ea typeface="ＭＳ Ｐゴシック" pitchFamily="34" charset="-128"/>
              </a:rPr>
              <a:pPr algn="r"/>
              <a:t>2</a:t>
            </a:fld>
            <a:endParaRPr lang="en-US" smtClean="0">
              <a:solidFill>
                <a:schemeClr val="bg2"/>
              </a:solidFill>
              <a:latin typeface="Georgia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Housekeeping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13" y="990600"/>
            <a:ext cx="8856662" cy="54514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We have a lot to </a:t>
            </a:r>
            <a:r>
              <a:rPr lang="en-US" dirty="0" smtClean="0">
                <a:latin typeface="+mj-lt"/>
              </a:rPr>
              <a:t>cover, but please ask questions. </a:t>
            </a:r>
            <a:endParaRPr lang="en-US" dirty="0" smtClean="0">
              <a:latin typeface="+mj-lt"/>
            </a:endParaRPr>
          </a:p>
          <a:p>
            <a:pPr>
              <a:defRPr/>
            </a:pPr>
            <a:r>
              <a:rPr lang="en-US" dirty="0" smtClean="0">
                <a:latin typeface="+mj-lt"/>
              </a:rPr>
              <a:t>The question you ask may help others who are too shy to ask.</a:t>
            </a:r>
            <a:endParaRPr lang="en-US" dirty="0" smtClean="0">
              <a:latin typeface="+mj-lt"/>
            </a:endParaRPr>
          </a:p>
          <a:p>
            <a:pPr marL="0" indent="0">
              <a:buFontTx/>
              <a:buNone/>
              <a:defRPr/>
            </a:pPr>
            <a:endParaRPr lang="en-US" dirty="0">
              <a:latin typeface="+mj-lt"/>
            </a:endParaRPr>
          </a:p>
          <a:p>
            <a:pPr>
              <a:defRPr/>
            </a:pPr>
            <a:r>
              <a:rPr lang="en-US" dirty="0" smtClean="0">
                <a:latin typeface="+mj-lt"/>
              </a:rPr>
              <a:t>Please write down your feedback on a notecard.  You can either hand it to me or leave it on the table.</a:t>
            </a:r>
            <a:endParaRPr lang="en-US" b="1" dirty="0">
              <a:latin typeface="+mj-lt"/>
            </a:endParaRPr>
          </a:p>
          <a:p>
            <a:pPr>
              <a:defRPr/>
            </a:pPr>
            <a:endParaRPr lang="en-US" b="1" dirty="0" smtClean="0">
              <a:latin typeface="+mj-lt"/>
            </a:endParaRPr>
          </a:p>
          <a:p>
            <a:pPr>
              <a:defRPr/>
            </a:pPr>
            <a:r>
              <a:rPr lang="en-US" b="1" dirty="0" smtClean="0">
                <a:latin typeface="+mj-lt"/>
              </a:rPr>
              <a:t>These presentations are posted on ClassesV2 for </a:t>
            </a:r>
            <a:r>
              <a:rPr lang="en-US" b="1" dirty="0">
                <a:latin typeface="+mj-lt"/>
              </a:rPr>
              <a:t>future reference: </a:t>
            </a:r>
            <a:r>
              <a:rPr lang="en-US" b="1" dirty="0">
                <a:latin typeface="+mj-lt"/>
                <a:hlinkClick r:id="rId3"/>
              </a:rPr>
              <a:t>https://classesv2.yale.edu</a:t>
            </a:r>
            <a:r>
              <a:rPr lang="en-US" b="1" dirty="0" smtClean="0">
                <a:latin typeface="+mj-lt"/>
                <a:hlinkClick r:id="rId3"/>
              </a:rPr>
              <a:t>/</a:t>
            </a:r>
            <a:r>
              <a:rPr lang="en-US" b="1" dirty="0" smtClean="0">
                <a:latin typeface="+mj-lt"/>
              </a:rPr>
              <a:t> </a:t>
            </a:r>
            <a:endParaRPr lang="en-US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latin typeface="Georgia" pitchFamily="18" charset="0"/>
              </a:rPr>
              <a:t> </a:t>
            </a:r>
            <a:r>
              <a:rPr lang="en-US" sz="3200" dirty="0">
                <a:latin typeface="Georgia" pitchFamily="18" charset="0"/>
              </a:rPr>
              <a:t>Onboarding new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 smtClean="0">
              <a:latin typeface="+mj-lt"/>
            </a:endParaRPr>
          </a:p>
          <a:p>
            <a:pPr marL="0" indent="0"/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Go </a:t>
            </a:r>
            <a:r>
              <a:rPr lang="en-US" dirty="0">
                <a:latin typeface="+mj-lt"/>
              </a:rPr>
              <a:t>to </a:t>
            </a:r>
            <a:r>
              <a:rPr lang="en-US" dirty="0">
                <a:latin typeface="+mj-lt"/>
                <a:hlinkClick r:id="rId3"/>
              </a:rPr>
              <a:t>http://</a:t>
            </a:r>
            <a:r>
              <a:rPr lang="en-US" dirty="0" smtClean="0">
                <a:latin typeface="+mj-lt"/>
                <a:hlinkClick r:id="rId3"/>
              </a:rPr>
              <a:t>facultyadmin.yale.edu/onboarding-procedures-faculty-arrivals</a:t>
            </a:r>
            <a:r>
              <a:rPr lang="en-US" dirty="0" smtClean="0">
                <a:latin typeface="+mj-lt"/>
              </a:rPr>
              <a:t> </a:t>
            </a:r>
          </a:p>
          <a:p>
            <a:pPr marL="0" indent="0"/>
            <a:endParaRPr lang="en-US" sz="2400" dirty="0">
              <a:latin typeface="+mj-lt"/>
            </a:endParaRPr>
          </a:p>
          <a:p>
            <a:pPr marL="0" indent="0"/>
            <a:r>
              <a:rPr lang="en-US" dirty="0" smtClean="0">
                <a:latin typeface="+mj-lt"/>
              </a:rPr>
              <a:t> Download a copy of the New Faculty Checklist</a:t>
            </a:r>
          </a:p>
          <a:p>
            <a:pPr marL="0" indent="0"/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If the faculty member is transferring sponsored research, download a copy of the Transfer-in Checklist</a:t>
            </a:r>
          </a:p>
          <a:p>
            <a:pPr marL="0" indent="0"/>
            <a:r>
              <a:rPr lang="en-US" dirty="0" smtClean="0">
                <a:latin typeface="+mj-lt"/>
              </a:rPr>
              <a:t> Download the </a:t>
            </a:r>
            <a:endParaRPr lang="en-US" sz="24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Faculty Data Collection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3200" dirty="0" smtClean="0">
                <a:latin typeface="Georgia" pitchFamily="18" charset="0"/>
              </a:rPr>
              <a:t> </a:t>
            </a:r>
            <a:r>
              <a:rPr lang="en-US" sz="3200" dirty="0" smtClean="0">
                <a:latin typeface="Georgia" pitchFamily="18" charset="0"/>
              </a:rPr>
              <a:t>Part 2 – Send to faculty member for completion</a:t>
            </a:r>
          </a:p>
          <a:p>
            <a:pPr marL="0" indent="0"/>
            <a:r>
              <a:rPr lang="en-US" sz="3200" dirty="0">
                <a:latin typeface="Georgia" pitchFamily="18" charset="0"/>
              </a:rPr>
              <a:t> </a:t>
            </a:r>
            <a:endParaRPr lang="en-US" sz="3000" dirty="0" smtClean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800" dirty="0"/>
              <a:t>Update </a:t>
            </a:r>
            <a:r>
              <a:rPr lang="en-US" sz="2800" dirty="0" smtClean="0"/>
              <a:t>to faculty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457200" indent="-457200"/>
            <a:r>
              <a:rPr lang="en-US" dirty="0" smtClean="0">
                <a:latin typeface="Georgia" pitchFamily="18" charset="0"/>
              </a:rPr>
              <a:t>Faculty Promotion Form and Faculty Reappointment Form have been merged into one form: Faculty Appointment Form</a:t>
            </a:r>
          </a:p>
          <a:p>
            <a:pPr marL="857250" lvl="1" indent="-457200"/>
            <a:r>
              <a:rPr lang="en-US" dirty="0" smtClean="0">
                <a:latin typeface="Georgia" pitchFamily="18" charset="0"/>
              </a:rPr>
              <a:t>Use for secondary appointments</a:t>
            </a:r>
          </a:p>
          <a:p>
            <a:pPr marL="857250" lvl="1" indent="-457200"/>
            <a:r>
              <a:rPr lang="en-US" dirty="0" smtClean="0">
                <a:latin typeface="Georgia" pitchFamily="18" charset="0"/>
              </a:rPr>
              <a:t>Use for reactivating faculty who were terminated within one year</a:t>
            </a:r>
            <a:br>
              <a:rPr lang="en-US" dirty="0" smtClean="0">
                <a:latin typeface="Georgia" pitchFamily="18" charset="0"/>
              </a:rPr>
            </a:br>
            <a:endParaRPr lang="en-US" dirty="0" smtClean="0">
              <a:latin typeface="Georgia" pitchFamily="18" charset="0"/>
            </a:endParaRPr>
          </a:p>
          <a:p>
            <a:pPr marL="457200" indent="-457200"/>
            <a:r>
              <a:rPr lang="en-US" dirty="0" smtClean="0">
                <a:latin typeface="Georgia" pitchFamily="18" charset="0"/>
              </a:rPr>
              <a:t>Faculty Data Collection Form has been split into two parts</a:t>
            </a:r>
          </a:p>
          <a:p>
            <a:pPr marL="857250" lvl="1" indent="-457200"/>
            <a:r>
              <a:rPr lang="en-US" dirty="0" smtClean="0">
                <a:latin typeface="Georgia" pitchFamily="18" charset="0"/>
              </a:rPr>
              <a:t>Part 1 contains appointment information</a:t>
            </a:r>
          </a:p>
          <a:p>
            <a:pPr marL="857250" lvl="1" indent="-457200"/>
            <a:r>
              <a:rPr lang="en-US" dirty="0" smtClean="0">
                <a:latin typeface="Georgia" pitchFamily="18" charset="0"/>
              </a:rPr>
              <a:t>Part 2 contains faculty biographical information</a:t>
            </a:r>
            <a:br>
              <a:rPr lang="en-US" dirty="0" smtClean="0">
                <a:latin typeface="Georgia" pitchFamily="18" charset="0"/>
              </a:rPr>
            </a:br>
            <a:endParaRPr lang="en-US" dirty="0" smtClean="0">
              <a:latin typeface="Georgia" pitchFamily="18" charset="0"/>
            </a:endParaRPr>
          </a:p>
          <a:p>
            <a:pPr marL="457200" indent="-457200"/>
            <a:r>
              <a:rPr lang="en-US" dirty="0" smtClean="0">
                <a:latin typeface="Georgia" pitchFamily="18" charset="0"/>
              </a:rPr>
              <a:t>Summer Compensation</a:t>
            </a:r>
          </a:p>
          <a:p>
            <a:pPr marL="857250" lvl="1" indent="-457200"/>
            <a:r>
              <a:rPr lang="en-US" dirty="0" smtClean="0">
                <a:latin typeface="Georgia" pitchFamily="18" charset="0"/>
              </a:rPr>
              <a:t>Recently updated by Abby Scott </a:t>
            </a:r>
            <a:r>
              <a:rPr lang="en-US" dirty="0">
                <a:latin typeface="Georgia" pitchFamily="18" charset="0"/>
              </a:rPr>
              <a:t>in the Provost’s Office</a:t>
            </a:r>
            <a:endParaRPr lang="en-US" dirty="0" smtClean="0">
              <a:latin typeface="Georgia" pitchFamily="18" charset="0"/>
            </a:endParaRPr>
          </a:p>
          <a:p>
            <a:pPr marL="857250" lvl="1" indent="-457200"/>
            <a:r>
              <a:rPr lang="en-US" dirty="0" smtClean="0">
                <a:latin typeface="Georgia" pitchFamily="18" charset="0"/>
              </a:rPr>
              <a:t>Problems with the form go to </a:t>
            </a:r>
            <a:r>
              <a:rPr lang="en-US" dirty="0">
                <a:latin typeface="Georgia" pitchFamily="18" charset="0"/>
              </a:rPr>
              <a:t>Abby Scott (</a:t>
            </a:r>
            <a:r>
              <a:rPr lang="en-US" dirty="0" smtClean="0">
                <a:latin typeface="Georgia" pitchFamily="18" charset="0"/>
              </a:rPr>
              <a:t>abigail.scott@yale.edu)</a:t>
            </a:r>
          </a:p>
          <a:p>
            <a:pPr marL="857250" lvl="1" indent="-457200"/>
            <a:r>
              <a:rPr lang="en-US" sz="2000" dirty="0" smtClean="0">
                <a:latin typeface="Georgia" pitchFamily="18" charset="0"/>
              </a:rPr>
              <a:t>Completed forms go to both Kathy Schoonmaker and Abby Scott in the Provost’s Office  (kathy.schoonmaker@yale.edu)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0175" y="76200"/>
            <a:ext cx="7362825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Next month’s meeting</a:t>
            </a:r>
            <a:endParaRPr lang="en-US" sz="2800" dirty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104775" y="838200"/>
            <a:ext cx="8893175" cy="5943600"/>
          </a:xfrm>
        </p:spPr>
        <p:txBody>
          <a:bodyPr/>
          <a:lstStyle/>
          <a:p>
            <a:pPr marL="400050" lvl="2" indent="0" eaLnBrk="1" hangingPunct="1">
              <a:buFontTx/>
              <a:buNone/>
              <a:tabLst>
                <a:tab pos="2292350" algn="l"/>
              </a:tabLst>
              <a:defRPr/>
            </a:pPr>
            <a:endParaRPr lang="en-US" sz="1600" dirty="0" smtClean="0"/>
          </a:p>
          <a:p>
            <a:pPr>
              <a:defRPr/>
            </a:pPr>
            <a:r>
              <a:rPr lang="en-US" sz="2800" dirty="0">
                <a:latin typeface="+mj-lt"/>
              </a:rPr>
              <a:t>Onboarding faculty</a:t>
            </a:r>
          </a:p>
          <a:p>
            <a:pPr>
              <a:defRPr/>
            </a:pPr>
            <a:endParaRPr lang="en-US" sz="2800" dirty="0">
              <a:latin typeface="+mj-lt"/>
            </a:endParaRPr>
          </a:p>
          <a:p>
            <a:pPr>
              <a:defRPr/>
            </a:pPr>
            <a:r>
              <a:rPr lang="en-US" sz="2800" dirty="0" err="1">
                <a:latin typeface="+mj-lt"/>
              </a:rPr>
              <a:t>Offboarding</a:t>
            </a:r>
            <a:r>
              <a:rPr lang="en-US" sz="2800" dirty="0">
                <a:latin typeface="+mj-lt"/>
              </a:rPr>
              <a:t> faculty</a:t>
            </a:r>
          </a:p>
          <a:p>
            <a:pPr>
              <a:defRPr/>
            </a:pPr>
            <a:endParaRPr lang="en-US" sz="2800" dirty="0">
              <a:latin typeface="+mj-lt"/>
            </a:endParaRPr>
          </a:p>
          <a:p>
            <a:pPr>
              <a:defRPr/>
            </a:pPr>
            <a:r>
              <a:rPr lang="en-US" sz="2800" dirty="0">
                <a:latin typeface="+mj-lt"/>
              </a:rPr>
              <a:t>Summer training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04050" y="6400800"/>
            <a:ext cx="1905000" cy="304800"/>
          </a:xfrm>
          <a:noFill/>
        </p:spPr>
        <p:txBody>
          <a:bodyPr/>
          <a:lstStyle/>
          <a:p>
            <a:pPr algn="r"/>
            <a:fld id="{4ED94579-682A-4B7D-A748-FCC05571E059}" type="slidenum">
              <a:rPr lang="en-US" smtClean="0">
                <a:latin typeface="Georgia" pitchFamily="18" charset="0"/>
                <a:ea typeface="ＭＳ Ｐゴシック" pitchFamily="34" charset="-128"/>
              </a:rPr>
              <a:pPr algn="r"/>
              <a:t>7</a:t>
            </a:fld>
            <a:endParaRPr lang="en-US" smtClean="0">
              <a:solidFill>
                <a:schemeClr val="bg2"/>
              </a:solidFill>
              <a:latin typeface="Georgia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0175" y="76200"/>
            <a:ext cx="7362825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Open </a:t>
            </a:r>
            <a:r>
              <a:rPr lang="en-US" sz="2800" dirty="0" smtClean="0"/>
              <a:t>discussion</a:t>
            </a:r>
            <a:endParaRPr lang="en-US" sz="2800" dirty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104775" y="838200"/>
            <a:ext cx="8893175" cy="5943600"/>
          </a:xfrm>
        </p:spPr>
        <p:txBody>
          <a:bodyPr/>
          <a:lstStyle/>
          <a:p>
            <a:pPr marL="400050" lvl="2" indent="0" eaLnBrk="1" hangingPunct="1">
              <a:buFontTx/>
              <a:buNone/>
              <a:tabLst>
                <a:tab pos="2292350" algn="l"/>
              </a:tabLst>
              <a:defRPr/>
            </a:pPr>
            <a:endParaRPr lang="en-US" sz="1600" dirty="0" smtClean="0"/>
          </a:p>
          <a:p>
            <a:pPr>
              <a:defRPr/>
            </a:pPr>
            <a:r>
              <a:rPr lang="en-US" sz="2800" dirty="0" smtClean="0">
                <a:latin typeface="+mj-lt"/>
              </a:rPr>
              <a:t>Questions?</a:t>
            </a:r>
          </a:p>
          <a:p>
            <a:pPr>
              <a:defRPr/>
            </a:pPr>
            <a:endParaRPr lang="en-US" sz="2800" dirty="0">
              <a:latin typeface="+mj-lt"/>
            </a:endParaRPr>
          </a:p>
          <a:p>
            <a:pPr>
              <a:defRPr/>
            </a:pPr>
            <a:r>
              <a:rPr lang="en-US" sz="2800" dirty="0" smtClean="0">
                <a:latin typeface="+mj-lt"/>
              </a:rPr>
              <a:t>Topics for future sessions</a:t>
            </a:r>
          </a:p>
          <a:p>
            <a:pPr lvl="1">
              <a:defRPr/>
            </a:pPr>
            <a:endParaRPr lang="en-US" dirty="0" smtClean="0">
              <a:latin typeface="+mj-lt"/>
            </a:endParaRPr>
          </a:p>
          <a:p>
            <a:pPr>
              <a:defRPr/>
            </a:pPr>
            <a:r>
              <a:rPr lang="en-US" sz="2800" dirty="0">
                <a:latin typeface="+mj-lt"/>
              </a:rPr>
              <a:t>Q</a:t>
            </a:r>
            <a:r>
              <a:rPr lang="en-US" sz="2800" dirty="0" smtClean="0">
                <a:latin typeface="+mj-lt"/>
              </a:rPr>
              <a:t>uestions, feedback, or suggestions for future meeting topics are always welcome</a:t>
            </a:r>
          </a:p>
          <a:p>
            <a:pPr lvl="1">
              <a:defRPr/>
            </a:pPr>
            <a:r>
              <a:rPr lang="en-US" sz="2800" u="sng" dirty="0" smtClean="0">
                <a:latin typeface="+mj-lt"/>
                <a:hlinkClick r:id="rId3"/>
              </a:rPr>
              <a:t>diane.rodrigues@yale.edu</a:t>
            </a:r>
            <a:endParaRPr lang="en-US" sz="2800" dirty="0">
              <a:latin typeface="+mj-lt"/>
            </a:endParaRPr>
          </a:p>
          <a:p>
            <a:pPr lvl="1">
              <a:defRPr/>
            </a:pPr>
            <a:r>
              <a:rPr lang="en-US" sz="2800" dirty="0" smtClean="0">
                <a:latin typeface="+mj-lt"/>
              </a:rPr>
              <a:t>x6-1697</a:t>
            </a:r>
            <a:endParaRPr lang="en-US" sz="2800" dirty="0">
              <a:latin typeface="+mj-lt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04050" y="6400800"/>
            <a:ext cx="1905000" cy="304800"/>
          </a:xfrm>
          <a:noFill/>
        </p:spPr>
        <p:txBody>
          <a:bodyPr/>
          <a:lstStyle/>
          <a:p>
            <a:pPr algn="r"/>
            <a:fld id="{4ED94579-682A-4B7D-A748-FCC05571E059}" type="slidenum">
              <a:rPr lang="en-US" smtClean="0">
                <a:latin typeface="Georgia" pitchFamily="18" charset="0"/>
                <a:ea typeface="ＭＳ Ｐゴシック" pitchFamily="34" charset="-128"/>
              </a:rPr>
              <a:pPr algn="r"/>
              <a:t>8</a:t>
            </a:fld>
            <a:endParaRPr lang="en-US" smtClean="0">
              <a:solidFill>
                <a:schemeClr val="bg2"/>
              </a:solidFill>
              <a:latin typeface="Georgia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721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ale-plai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Blank Presentation">
      <a:majorFont>
        <a:latin typeface="Georgi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miter lim="800000"/>
          <a:headEnd type="none" w="sm" len="sm"/>
          <a:tailEnd type="none" w="sm" len="sm"/>
        </a:ln>
      </a:spPr>
      <a:bodyPr wrap="square" lIns="18288" tIns="18288" rIns="18288" bIns="18288" rtlCol="0" anchor="ctr" anchorCtr="1">
        <a:noAutofit/>
      </a:bodyPr>
      <a:lstStyle>
        <a:defPPr algn="ctr">
          <a:spcBef>
            <a:spcPct val="10000"/>
          </a:spcBef>
          <a:buClr>
            <a:schemeClr val="tx1"/>
          </a:buClr>
          <a:buSzPct val="85000"/>
          <a:defRPr sz="1600" baseline="0" dirty="0" smtClean="0"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lnDef>
    <a:txDef>
      <a:spPr/>
      <a:bodyPr wrap="none" rtlCol="0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6E7BBD"/>
          </a:buClr>
          <a:buSzTx/>
          <a:buFontTx/>
          <a:buNone/>
          <a:tabLst/>
          <a:defRPr kumimoji="0" sz="160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Calibri" pitchFamily="34" charset="0"/>
            <a:ea typeface="+mn-ea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yale-plain.potx</Template>
  <TotalTime>57042</TotalTime>
  <Words>239</Words>
  <Application>Microsoft Office PowerPoint</Application>
  <PresentationFormat>On-screen Show (4:3)</PresentationFormat>
  <Paragraphs>65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yale-plain</vt:lpstr>
      <vt:lpstr>Blank Presentation</vt:lpstr>
      <vt:lpstr>PowerPoint Presentation</vt:lpstr>
      <vt:lpstr>Agenda</vt:lpstr>
      <vt:lpstr>Housekeeping</vt:lpstr>
      <vt:lpstr> Onboarding new faculty</vt:lpstr>
      <vt:lpstr>Faculty Data Collection Form</vt:lpstr>
      <vt:lpstr>Update to faculty forms</vt:lpstr>
      <vt:lpstr>Next month’s meeting</vt:lpstr>
      <vt:lpstr>Open discussion</vt:lpstr>
    </vt:vector>
  </TitlesOfParts>
  <Company>Yale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Yale FBO Communications</dc:title>
  <dc:creator>Patrick J. Lynch</dc:creator>
  <cp:lastModifiedBy>Rodrigues, Diane</cp:lastModifiedBy>
  <cp:revision>783</cp:revision>
  <cp:lastPrinted>2012-10-10T12:33:12Z</cp:lastPrinted>
  <dcterms:modified xsi:type="dcterms:W3CDTF">2014-06-23T01:36:11Z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0x0101008A98423170284BEEB635F43C3CF4E98B005D6F1AFC5B8B34458240A8273F44193A</vt:lpwstr>
  </property>
  <property fmtid="{D5CDD505-2E9C-101B-9397-08002B2CF9AE}" pid="3" name="Links">
    <vt:lpwstr/>
  </property>
  <property fmtid="{D5CDD505-2E9C-101B-9397-08002B2CF9AE}" pid="4" name="phase">
    <vt:lpwstr/>
  </property>
  <property fmtid="{D5CDD505-2E9C-101B-9397-08002B2CF9AE}" pid="5" name="Status">
    <vt:lpwstr/>
  </property>
  <property fmtid="{D5CDD505-2E9C-101B-9397-08002B2CF9AE}" pid="6" name="Owner">
    <vt:lpwstr/>
  </property>
</Properties>
</file>