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5"/>
    <p:sldMasterId id="2147483660" r:id="rId6"/>
  </p:sldMasterIdLst>
  <p:notesMasterIdLst>
    <p:notesMasterId r:id="rId13"/>
  </p:notesMasterIdLst>
  <p:handoutMasterIdLst>
    <p:handoutMasterId r:id="rId14"/>
  </p:handoutMasterIdLst>
  <p:sldIdLst>
    <p:sldId id="388" r:id="rId7"/>
    <p:sldId id="414" r:id="rId8"/>
    <p:sldId id="422" r:id="rId9"/>
    <p:sldId id="423" r:id="rId10"/>
    <p:sldId id="424" r:id="rId11"/>
    <p:sldId id="418" r:id="rId1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1D19"/>
    <a:srgbClr val="FF0000"/>
    <a:srgbClr val="638927"/>
    <a:srgbClr val="63891F"/>
    <a:srgbClr val="008040"/>
    <a:srgbClr val="C5D1E0"/>
    <a:srgbClr val="F3F3F3"/>
    <a:srgbClr val="8080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8173" autoAdjust="0"/>
    <p:restoredTop sz="99714" autoAdjust="0"/>
  </p:normalViewPr>
  <p:slideViewPr>
    <p:cSldViewPr snapToGrid="0">
      <p:cViewPr varScale="1">
        <p:scale>
          <a:sx n="72" d="100"/>
          <a:sy n="72" d="100"/>
        </p:scale>
        <p:origin x="-444" y="-102"/>
      </p:cViewPr>
      <p:guideLst>
        <p:guide orient="horz" pos="624"/>
        <p:guide orient="horz" pos="3984"/>
        <p:guide orient="horz" pos="1102"/>
        <p:guide orient="horz" pos="3494"/>
        <p:guide orient="horz" pos="844"/>
        <p:guide pos="816"/>
        <p:guide pos="5622"/>
        <p:guide pos="5402"/>
        <p:guide pos="4498"/>
        <p:guide pos="5056"/>
        <p:guide pos="3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2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customXml" Target="../customXml/item4.xml"/><Relationship Id="rId9" Type="http://schemas.openxmlformats.org/officeDocument/2006/relationships/slide" Target="slides/slide3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4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effectLst>
                  <a:outerShdw blurRad="38100" dist="38100" dir="2700000" algn="tl">
                    <a:srgbClr val="DDDDDD"/>
                  </a:outerShdw>
                </a:effectLst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2175F653-AB57-40D9-A9C2-D3381A6376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45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6426"/>
            <a:ext cx="514096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effectLst/>
                <a:latin typeface="Arial" charset="0"/>
                <a:ea typeface="ＭＳ Ｐゴシック" charset="-128"/>
                <a:cs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264"/>
            <a:ext cx="303784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 baseline="0">
                <a:effectLst/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CDAC893C-E4C7-43D6-89D1-2137F7527B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7648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 pitchFamily="-10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105" charset="0"/>
        <a:ea typeface="ＭＳ Ｐゴシック" pitchFamily="-105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9AE8302-AC05-4E2B-97E4-7F602E4E9CA7}" type="slidenum">
              <a:rPr lang="en-US" smtClean="0">
                <a:solidFill>
                  <a:srgbClr val="000000"/>
                </a:solidFill>
                <a:latin typeface="Arial" pitchFamily="34" charset="0"/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solidFill>
                <a:srgbClr val="000000"/>
              </a:solidFill>
              <a:latin typeface="Arial" pitchFamily="34" charset="0"/>
              <a:ea typeface="ＭＳ Ｐゴシック"/>
              <a:cs typeface="ＭＳ Ｐゴシック"/>
            </a:endParaRPr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3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latin typeface="Arial" pitchFamily="34" charset="0"/>
                <a:ea typeface="ＭＳ Ｐゴシック"/>
                <a:cs typeface="ＭＳ Ｐゴシック"/>
              </a:rPr>
              <a:t>Insight how Oracle data conversion</a:t>
            </a:r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4FAB0ED-8CD4-48C8-8C30-F074718DD01C}" type="slidenum">
              <a:rPr lang="en-US" smtClean="0">
                <a:latin typeface="Arial" pitchFamily="34" charset="0"/>
                <a:ea typeface="ＭＳ Ｐゴシック"/>
                <a:cs typeface="ＭＳ Ｐゴシック"/>
              </a:rPr>
              <a:pPr/>
              <a:t>6</a:t>
            </a:fld>
            <a:endParaRPr lang="en-US" smtClean="0">
              <a:latin typeface="Arial" pitchFamily="34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086301-152E-4B66-B6D7-E8F7B5607E1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50F9D3-5ECA-43FC-BE6E-802CC3032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9100" y="76200"/>
            <a:ext cx="2212975" cy="6248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413" y="76200"/>
            <a:ext cx="6491287" cy="6248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E8558E-B40F-4C75-9D97-1ADAC330325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 eaLnBrk="1" hangingPunct="1">
              <a:defRPr/>
            </a:lvl1pPr>
          </a:lstStyle>
          <a:p>
            <a:pPr>
              <a:defRPr/>
            </a:pPr>
            <a:fld id="{76C0E953-DE46-40FA-BCA0-21FE1DEBF76A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074DB-81AB-421B-AA8E-FF44FF70B876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5B777D-A832-47EC-9B8A-C6FD617FC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413" y="990600"/>
            <a:ext cx="4351337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990600"/>
            <a:ext cx="4352925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D47517-7553-431E-A6DD-86B85CBD756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4BC42-88D2-4407-9842-26659EEB8903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A4C4C2-6A00-47AE-B0F0-9FFD46CCD19B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3A500A-7460-4C74-A4D9-31F973BF8601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3F229-6422-4AA1-B353-423CD0C2A1F9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B890AE-F195-41E4-AD99-E83038620FDC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25400" dist="12700" dir="2700000" algn="ctr" rotWithShape="0">
              <a:srgbClr val="00000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90600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fld id="{1718E48E-8568-46FA-850F-8503F7545D3E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chemeClr val="bg2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ＭＳ Ｐゴシック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j-lt"/>
          <a:ea typeface="+mn-ea"/>
          <a:cs typeface="ＭＳ Ｐゴシック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  <a:ea typeface="+mn-ea"/>
          <a:cs typeface="ＭＳ Ｐゴシック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  <a:ea typeface="+mn-ea"/>
          <a:cs typeface="ＭＳ Ｐゴシック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30175" y="76200"/>
            <a:ext cx="77724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2700" dir="2700000" algn="ctr" rotWithShape="0">
              <a:srgbClr val="808080">
                <a:alpha val="25000"/>
              </a:srgb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5413" y="941388"/>
            <a:ext cx="885666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28588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baseline="0">
                <a:solidFill>
                  <a:srgbClr val="B2B2B2"/>
                </a:solidFill>
                <a:effectLst/>
                <a:latin typeface="Georgia" pitchFamily="18" charset="0"/>
              </a:defRPr>
            </a:lvl1pPr>
          </a:lstStyle>
          <a:p>
            <a:pPr>
              <a:defRPr/>
            </a:pPr>
            <a:fld id="{9F5CAFA4-57BD-468F-A00C-755521A36EF7}" type="slidenum">
              <a:rPr lang="en-US"/>
              <a:pPr>
                <a:defRPr/>
              </a:pPr>
              <a:t>‹#›</a:t>
            </a:fld>
            <a:endParaRPr lang="en-US" dirty="0">
              <a:solidFill>
                <a:srgbClr val="80808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 rot="20002283">
            <a:off x="1685925" y="2592388"/>
            <a:ext cx="5259388" cy="19383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0" hangingPunct="0">
              <a:spcBef>
                <a:spcPct val="20000"/>
              </a:spcBef>
              <a:buClr>
                <a:srgbClr val="6E7BBD"/>
              </a:buClr>
              <a:defRPr/>
            </a:pPr>
            <a:r>
              <a:rPr lang="en-US" sz="12000" kern="0" baseline="0" dirty="0">
                <a:solidFill>
                  <a:srgbClr val="FFFFFF">
                    <a:lumMod val="95000"/>
                  </a:srgbClr>
                </a:solidFill>
                <a:latin typeface="Georgia"/>
                <a:ea typeface="+mn-ea"/>
                <a:cs typeface="+mn-cs"/>
              </a:rPr>
              <a:t>Draft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rgbClr val="F3F3F3"/>
          </a:solidFill>
          <a:latin typeface="Georgia" pitchFamily="-105" charset="0"/>
          <a:ea typeface="ＭＳ Ｐゴシック" pitchFamily="-105" charset="-128"/>
          <a:cs typeface="ＭＳ Ｐゴシック" pitchFamily="-105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6E7BBD"/>
        </a:buClr>
        <a:buChar char="•"/>
        <a:defRPr lang="en-US" sz="20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en-US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en-US" sz="1600" dirty="0">
          <a:solidFill>
            <a:schemeClr val="tx1"/>
          </a:solidFill>
          <a:latin typeface="Calibri" pitchFamily="34" charset="0"/>
          <a:ea typeface="+mn-ea"/>
          <a:cs typeface="Calibri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rgbClr val="686868"/>
          </a:solidFill>
          <a:latin typeface="+mj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admin.yale.edu/resources/faculty-information-system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facultyadmin.yale.edu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mailto:diane.rodrigues@yale.edu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20675" y="1444625"/>
            <a:ext cx="8164513" cy="4544834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Office of Faculty </a:t>
            </a:r>
            <a:r>
              <a:rPr lang="en-US" sz="5400" dirty="0">
                <a:solidFill>
                  <a:schemeClr val="tx2">
                    <a:lumMod val="50000"/>
                  </a:schemeClr>
                </a:solidFill>
                <a:latin typeface="+mj-lt"/>
              </a:rPr>
              <a:t>Administrative </a:t>
            </a: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Services (OFAS)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 smtClean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5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Monthly Information Session</a:t>
            </a: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endParaRPr lang="en-US" sz="54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 algn="ctr">
              <a:defRPr/>
            </a:pPr>
            <a:r>
              <a:rPr lang="en-US" sz="4400" dirty="0" smtClean="0">
                <a:solidFill>
                  <a:schemeClr val="tx2">
                    <a:lumMod val="50000"/>
                  </a:schemeClr>
                </a:solidFill>
                <a:latin typeface="+mj-lt"/>
              </a:rPr>
              <a:t>December 13, 2013</a:t>
            </a:r>
            <a:endParaRPr lang="en-US" sz="1800" dirty="0">
              <a:solidFill>
                <a:schemeClr val="tx2">
                  <a:lumMod val="50000"/>
                </a:schemeClr>
              </a:solidFill>
              <a:latin typeface="+mj-lt"/>
            </a:endParaRPr>
          </a:p>
          <a:p>
            <a:pPr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  <a:p>
            <a:pPr marL="6518275" indent="-1588">
              <a:defRPr/>
            </a:pPr>
            <a:endParaRPr lang="en-US" sz="40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0" y="841248"/>
            <a:ext cx="9144000" cy="5498592"/>
          </a:xfrm>
        </p:spPr>
        <p:txBody>
          <a:bodyPr/>
          <a:lstStyle/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Housekeeping 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 </a:t>
            </a:r>
            <a:r>
              <a:rPr lang="en-US" sz="2800" dirty="0">
                <a:latin typeface="+mj-lt"/>
              </a:rPr>
              <a:t>Faculty Information System (FIS)</a:t>
            </a:r>
            <a:endParaRPr lang="en-US" sz="2400" dirty="0"/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Faculty forms review</a:t>
            </a:r>
          </a:p>
          <a:p>
            <a:pPr marL="400050" lvl="1" indent="0" eaLnBrk="1" hangingPunct="1">
              <a:lnSpc>
                <a:spcPct val="150000"/>
              </a:lnSpc>
              <a:buFont typeface="Arial" pitchFamily="34" charset="0"/>
              <a:buChar char="•"/>
              <a:tabLst>
                <a:tab pos="2292350" algn="l"/>
              </a:tabLst>
              <a:defRPr/>
            </a:pPr>
            <a:r>
              <a:rPr lang="en-US" sz="2800" dirty="0" smtClean="0">
                <a:latin typeface="+mj-lt"/>
              </a:rPr>
              <a:t>Open discussion</a:t>
            </a:r>
            <a:endParaRPr lang="en-US" sz="2800" dirty="0">
              <a:latin typeface="+mj-lt"/>
            </a:endParaRPr>
          </a:p>
        </p:txBody>
      </p:sp>
      <p:sp>
        <p:nvSpPr>
          <p:cNvPr id="512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831C42B1-BE27-440D-8674-97C0BB12C65F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2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Housekeeping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5413" y="990600"/>
            <a:ext cx="8856662" cy="5451764"/>
          </a:xfrm>
        </p:spPr>
        <p:txBody>
          <a:bodyPr/>
          <a:lstStyle/>
          <a:p>
            <a:r>
              <a:rPr lang="en-US" dirty="0">
                <a:latin typeface="+mj-lt"/>
              </a:rPr>
              <a:t>During the meeting:  Please be courteous to your colleagues.  Refrain from discussions during the session, or please share your thoughts with the group.  Others may benefit from your comments</a:t>
            </a:r>
            <a:r>
              <a:rPr lang="en-US" dirty="0" smtClean="0">
                <a:latin typeface="+mj-lt"/>
              </a:rPr>
              <a:t>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r>
              <a:rPr lang="en-US" dirty="0" smtClean="0">
                <a:latin typeface="+mj-lt"/>
              </a:rPr>
              <a:t>Deadline to submit all paperwork for the next payroll: </a:t>
            </a:r>
            <a:r>
              <a:rPr lang="en-US" b="1" dirty="0" smtClean="0">
                <a:latin typeface="+mj-lt"/>
              </a:rPr>
              <a:t>Tuesday, December 10</a:t>
            </a:r>
          </a:p>
          <a:p>
            <a:pPr marL="457200" lvl="1" indent="0">
              <a:buNone/>
            </a:pPr>
            <a:endParaRPr lang="en-US" b="1" dirty="0" smtClean="0">
              <a:latin typeface="+mj-lt"/>
            </a:endParaRPr>
          </a:p>
          <a:p>
            <a:pPr lvl="1"/>
            <a:r>
              <a:rPr lang="en-US" b="1" dirty="0" err="1" smtClean="0">
                <a:latin typeface="+mj-lt"/>
              </a:rPr>
              <a:t>Quickpays</a:t>
            </a:r>
            <a:r>
              <a:rPr lang="en-US" dirty="0" smtClean="0">
                <a:latin typeface="+mj-lt"/>
              </a:rPr>
              <a:t> </a:t>
            </a:r>
            <a:r>
              <a:rPr lang="en-US" dirty="0">
                <a:latin typeface="+mj-lt"/>
              </a:rPr>
              <a:t>are reserved for hardship cases. Requests must go to Diane </a:t>
            </a:r>
            <a:r>
              <a:rPr lang="en-US" dirty="0" smtClean="0">
                <a:latin typeface="+mj-lt"/>
              </a:rPr>
              <a:t>Rodrigues with a justification</a:t>
            </a:r>
          </a:p>
          <a:p>
            <a:pPr marL="457200" lvl="1" indent="0">
              <a:buNone/>
            </a:pPr>
            <a:endParaRPr lang="en-US" dirty="0" smtClean="0">
              <a:latin typeface="+mj-lt"/>
            </a:endParaRPr>
          </a:p>
          <a:p>
            <a:pPr lvl="1"/>
            <a:r>
              <a:rPr lang="en-US" b="1" dirty="0" smtClean="0">
                <a:latin typeface="+mj-lt"/>
              </a:rPr>
              <a:t>Suggestion</a:t>
            </a:r>
            <a:r>
              <a:rPr lang="en-US" dirty="0" smtClean="0">
                <a:latin typeface="+mj-lt"/>
              </a:rPr>
              <a:t>: Send bi-annual communications to hiring faculty reminding them of the real deadlines for payroll.</a:t>
            </a:r>
            <a:endParaRPr lang="en-US" b="1" dirty="0">
              <a:latin typeface="+mj-lt"/>
            </a:endParaRPr>
          </a:p>
          <a:p>
            <a:pPr marL="0" indent="0">
              <a:buNone/>
            </a:pPr>
            <a:endParaRPr lang="en-US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78817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Information System (FIS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endParaRPr lang="en-US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Run and verify the Leave </a:t>
            </a:r>
            <a:r>
              <a:rPr lang="en-US" sz="2800" dirty="0">
                <a:latin typeface="+mj-lt"/>
              </a:rPr>
              <a:t>r</a:t>
            </a:r>
            <a:r>
              <a:rPr lang="en-US" sz="2800" dirty="0" smtClean="0">
                <a:latin typeface="+mj-lt"/>
              </a:rPr>
              <a:t>eport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Run the End Date report – submit reappointments or terminations, as needed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  <a:hlinkClick r:id="rId2"/>
              </a:rPr>
              <a:t>http://</a:t>
            </a:r>
            <a:r>
              <a:rPr lang="en-US" sz="2800" dirty="0" smtClean="0">
                <a:latin typeface="+mj-lt"/>
                <a:hlinkClick r:id="rId2"/>
              </a:rPr>
              <a:t>facultyadmin.yale.edu/resources/faculty-information-system</a:t>
            </a:r>
            <a:r>
              <a:rPr lang="en-US" sz="2800" dirty="0" smtClean="0">
                <a:latin typeface="+mj-lt"/>
              </a:rPr>
              <a:t>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005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Faculty </a:t>
            </a:r>
            <a:r>
              <a:rPr lang="en-US" dirty="0" smtClean="0"/>
              <a:t>Forms Review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sz="2800" b="1" dirty="0" smtClean="0">
                <a:latin typeface="+mj-lt"/>
              </a:rPr>
              <a:t>NOTE:  Always start by pulling a new blank form from the web.</a:t>
            </a:r>
          </a:p>
          <a:p>
            <a:pPr marL="0" indent="0">
              <a:buNone/>
            </a:pPr>
            <a:endParaRPr lang="en-US" dirty="0" smtClean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Go to </a:t>
            </a:r>
            <a:r>
              <a:rPr lang="en-US" sz="2800" dirty="0" smtClean="0">
                <a:latin typeface="+mj-lt"/>
                <a:hlinkClick r:id="rId2"/>
              </a:rPr>
              <a:t>http://facultyadmin.yale.edu/</a:t>
            </a:r>
            <a:r>
              <a:rPr lang="en-US" sz="2800" dirty="0" smtClean="0">
                <a:latin typeface="+mj-lt"/>
              </a:rPr>
              <a:t> 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Select “Resources” at the top of the page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Under “Checklists, Templates, and Forms” click on the link to “Faculty Forms Descriptions”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296084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30175" y="76200"/>
            <a:ext cx="7362825" cy="6858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/>
              <a:t>Open </a:t>
            </a:r>
            <a:r>
              <a:rPr lang="en-US" sz="2800" dirty="0" smtClean="0"/>
              <a:t>discussion</a:t>
            </a:r>
            <a:endParaRPr lang="en-US" sz="2800" dirty="0"/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>
          <a:xfrm>
            <a:off x="104631" y="837768"/>
            <a:ext cx="8893175" cy="5943600"/>
          </a:xfrm>
        </p:spPr>
        <p:txBody>
          <a:bodyPr/>
          <a:lstStyle/>
          <a:p>
            <a:pPr marL="400050" lvl="2" indent="0" eaLnBrk="1" hangingPunct="1">
              <a:buNone/>
              <a:tabLst>
                <a:tab pos="2292350" algn="l"/>
              </a:tabLst>
              <a:defRPr/>
            </a:pPr>
            <a:endParaRPr lang="en-US" sz="1600" dirty="0" smtClean="0"/>
          </a:p>
          <a:p>
            <a:r>
              <a:rPr lang="en-US" sz="2800" dirty="0" smtClean="0">
                <a:latin typeface="+mj-lt"/>
              </a:rPr>
              <a:t>Questions?</a:t>
            </a:r>
          </a:p>
          <a:p>
            <a:endParaRPr lang="en-US" sz="2800" dirty="0">
              <a:latin typeface="+mj-lt"/>
            </a:endParaRPr>
          </a:p>
          <a:p>
            <a:r>
              <a:rPr lang="en-US" sz="2800" dirty="0" smtClean="0">
                <a:latin typeface="+mj-lt"/>
              </a:rPr>
              <a:t>Topics for future sessions</a:t>
            </a:r>
          </a:p>
          <a:p>
            <a:pPr lvl="1"/>
            <a:endParaRPr lang="en-US" dirty="0" smtClean="0">
              <a:latin typeface="+mj-lt"/>
            </a:endParaRPr>
          </a:p>
          <a:p>
            <a:r>
              <a:rPr lang="en-US" sz="2800" dirty="0">
                <a:latin typeface="+mj-lt"/>
              </a:rPr>
              <a:t>Q</a:t>
            </a:r>
            <a:r>
              <a:rPr lang="en-US" sz="2800" dirty="0" smtClean="0">
                <a:latin typeface="+mj-lt"/>
              </a:rPr>
              <a:t>uestions, feedback, or suggestions for future meeting topics are always welcome</a:t>
            </a:r>
          </a:p>
          <a:p>
            <a:pPr lvl="1"/>
            <a:r>
              <a:rPr lang="en-US" sz="2800" u="sng" dirty="0" smtClean="0">
                <a:latin typeface="+mj-lt"/>
                <a:hlinkClick r:id="rId3"/>
              </a:rPr>
              <a:t>diane.rodrigues@yale.edu</a:t>
            </a:r>
            <a:endParaRPr lang="en-US" sz="2800" dirty="0">
              <a:latin typeface="+mj-lt"/>
            </a:endParaRPr>
          </a:p>
          <a:p>
            <a:pPr lvl="1"/>
            <a:r>
              <a:rPr lang="en-US" sz="2800" dirty="0" smtClean="0">
                <a:latin typeface="+mj-lt"/>
              </a:rPr>
              <a:t>x6-1697</a:t>
            </a:r>
            <a:endParaRPr lang="en-US" sz="2800" dirty="0">
              <a:latin typeface="+mj-lt"/>
            </a:endParaRPr>
          </a:p>
        </p:txBody>
      </p:sp>
      <p:sp>
        <p:nvSpPr>
          <p:cNvPr id="7172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7004050" y="6400800"/>
            <a:ext cx="1905000" cy="304800"/>
          </a:xfrm>
          <a:noFill/>
        </p:spPr>
        <p:txBody>
          <a:bodyPr/>
          <a:lstStyle/>
          <a:p>
            <a:pPr algn="r"/>
            <a:fld id="{62D5880D-6DD6-44AC-9638-529202704168}" type="slidenum">
              <a:rPr lang="en-US" smtClean="0">
                <a:latin typeface="Georgia" pitchFamily="18" charset="0"/>
                <a:ea typeface="ＭＳ Ｐゴシック"/>
                <a:cs typeface="ＭＳ Ｐゴシック"/>
              </a:rPr>
              <a:pPr algn="r"/>
              <a:t>6</a:t>
            </a:fld>
            <a:endParaRPr lang="en-US" smtClean="0">
              <a:solidFill>
                <a:schemeClr val="bg2"/>
              </a:solidFill>
              <a:latin typeface="Georgia" pitchFamily="18" charset="0"/>
              <a:ea typeface="ＭＳ Ｐゴシック"/>
              <a:cs typeface="ＭＳ Ｐゴシック"/>
            </a:endParaRPr>
          </a:p>
        </p:txBody>
      </p:sp>
    </p:spTree>
    <p:extLst>
      <p:ext uri="{BB962C8B-B14F-4D97-AF65-F5344CB8AC3E}">
        <p14:creationId xmlns:p14="http://schemas.microsoft.com/office/powerpoint/2010/main" val="356759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ale-plain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Georgia"/>
        <a:ea typeface="ＭＳ Ｐゴシック"/>
        <a:cs typeface="ＭＳ Ｐゴシック"/>
      </a:majorFont>
      <a:minorFont>
        <a:latin typeface="Verdana"/>
        <a:ea typeface="ＭＳ Ｐゴシック"/>
        <a:cs typeface="ＭＳ Ｐゴシック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chemeClr val="tx1"/>
          </a:solidFill>
          <a:miter lim="800000"/>
          <a:headEnd type="none" w="sm" len="sm"/>
          <a:tailEnd type="none" w="sm" len="sm"/>
        </a:ln>
      </a:spPr>
      <a:bodyPr wrap="square" lIns="18288" tIns="18288" rIns="18288" bIns="18288" rtlCol="0" anchor="ctr" anchorCtr="1">
        <a:noAutofit/>
      </a:bodyPr>
      <a:lstStyle>
        <a:defPPr algn="ctr">
          <a:spcBef>
            <a:spcPct val="10000"/>
          </a:spcBef>
          <a:buClr>
            <a:schemeClr val="tx1"/>
          </a:buClr>
          <a:buSzPct val="85000"/>
          <a:defRPr sz="1600" baseline="0" dirty="0" smtClean="0">
            <a:effectLst/>
            <a:latin typeface="Calibri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itchFamily="-105" charset="0"/>
            <a:ea typeface="ＭＳ Ｐゴシック" pitchFamily="-105" charset="-128"/>
            <a:cs typeface="ＭＳ Ｐゴシック" pitchFamily="-105" charset="-128"/>
          </a:defRPr>
        </a:defPPr>
      </a:lstStyle>
    </a:lnDef>
    <a:txDef>
      <a:spPr/>
      <a:bodyPr wrap="none" rtlCol="0"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>
            <a:srgbClr val="6E7BBD"/>
          </a:buClr>
          <a:buSzTx/>
          <a:buFontTx/>
          <a:buNone/>
          <a:tabLst/>
          <a:defRPr kumimoji="0" sz="1600" u="none" strike="noStrike" kern="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Calibri" pitchFamily="34" charset="0"/>
            <a:ea typeface="+mn-ea"/>
          </a:defRPr>
        </a:defPPr>
      </a:lstStyle>
    </a:tx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LongProperties xmlns="http://schemas.microsoft.com/office/2006/metadata/longProperties">
  <LongProp xmlns="" name="Links"><![CDATA[<?xml version="1.0" encoding="UTF-8"?><Result><NewXML><PWSLinkDataSet xmlns="http://schemas.microsoft.com/office/project/server/webservices/PWSLinkDataSet/" /></NewXML><ProjectUID>00000000-0000-0000-0000-000000000000</ProjectUID><OldXML><PWSLinkDataSet xmlns="http://schemas.microsoft.com/office/project/server/webservices/PWSLinkDataSet/" /></OldXML><ItemType>3</ItemType><PSURL></PSURL></Result>]]></LongProp>
</LongProperties>
</file>

<file path=customXml/item2.xml><?xml version="1.0" encoding="utf-8"?>
<p:properties xmlns:p="http://schemas.microsoft.com/office/2006/metadata/properties" xmlns:xsi="http://www.w3.org/2001/XMLSchema-instance">
  <documentManagement>
    <Links xmlns="E248350C-AF13-4C32-8BB6-EF24E59C1FC4" xsi:nil="true"/>
    <phase xmlns="e248350c-af13-4c32-8bb6-ef24e59c1fc4" xsi:nil="true"/>
    <Status xmlns="E248350C-AF13-4C32-8BB6-EF24E59C1FC4" xsi:nil="true"/>
    <Owner xmlns="E248350C-AF13-4C32-8BB6-EF24E59C1FC4">
      <UserInfo xmlns="E248350C-AF13-4C32-8BB6-EF24E59C1FC4">
        <DisplayName xmlns="E248350C-AF13-4C32-8BB6-EF24E59C1FC4"/>
        <AccountId xmlns="E248350C-AF13-4C32-8BB6-EF24E59C1FC4" xsi:nil="true"/>
        <AccountType xmlns="E248350C-AF13-4C32-8BB6-EF24E59C1FC4"/>
      </UserInfo>
    </Owner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Project Workspace Document" ma:contentTypeID="0x0101008A98423170284BEEB635F43C3CF4E98B005D6F1AFC5B8B34458240A8273F44193A" ma:contentTypeVersion="1" ma:contentTypeDescription="" ma:contentTypeScope="" ma:versionID="2394bf4db0e8a6775c4e3f45fda8dae6">
  <xsd:schema xmlns:xsd="http://www.w3.org/2001/XMLSchema" xmlns:p="http://schemas.microsoft.com/office/2006/metadata/properties" xmlns:ns2="E248350C-AF13-4C32-8BB6-EF24E59C1FC4" xmlns:ns3="e248350c-af13-4c32-8bb6-ef24e59c1fc4" targetNamespace="http://schemas.microsoft.com/office/2006/metadata/properties" ma:root="true" ma:fieldsID="b2639188193c522828d2b3c37c16710a" ns2:_="" ns3:_="">
    <xsd:import namespace="E248350C-AF13-4C32-8BB6-EF24E59C1FC4"/>
    <xsd:import namespace="e248350c-af13-4c32-8bb6-ef24e59c1fc4"/>
    <xsd:element name="properties">
      <xsd:complexType>
        <xsd:sequence>
          <xsd:element name="documentManagement">
            <xsd:complexType>
              <xsd:all>
                <xsd:element ref="ns2:Owner" minOccurs="0"/>
                <xsd:element ref="ns2:Status" minOccurs="0"/>
                <xsd:element ref="ns2:Links" minOccurs="0"/>
                <xsd:element ref="ns3:phas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Owner" ma:index="8" nillable="true" ma:displayName="Owner" ma:list="UserInfo" ma:internalName="Owner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tatus" ma:index="9" nillable="true" ma:displayName="Status" ma:default="Draft" ma:internalName="Status">
      <xsd:simpleType>
        <xsd:restriction base="dms:Choice">
          <xsd:enumeration value="Draft"/>
          <xsd:enumeration value="Ready For Review"/>
          <xsd:enumeration value="Final"/>
        </xsd:restriction>
      </xsd:simpleType>
    </xsd:element>
    <xsd:element name="Links" ma:index="10" nillable="true" ma:displayName="Links" ma:internalName="Links">
      <xsd:simpleType>
        <xsd:restriction base="dms:Unknown"/>
      </xsd:simpleType>
    </xsd:element>
  </xsd:schema>
  <xsd:schema xmlns:xsd="http://www.w3.org/2001/XMLSchema" xmlns:dms="http://schemas.microsoft.com/office/2006/documentManagement/types" targetNamespace="e248350c-af13-4c32-8bb6-ef24e59c1fc4" elementFormDefault="qualified">
    <xsd:import namespace="http://schemas.microsoft.com/office/2006/documentManagement/types"/>
    <xsd:element name="phase" ma:index="11" nillable="true" ma:displayName="Phase" ma:default="0. Initiate" ma:format="Dropdown" ma:internalName="phase">
      <xsd:simpleType>
        <xsd:restriction base="dms:Choice">
          <xsd:enumeration value="0. Initiate"/>
          <xsd:enumeration value="1. Plan"/>
          <xsd:enumeration value="2. Analye"/>
          <xsd:enumeration value="3. Design"/>
          <xsd:enumeration value="4. Build"/>
          <xsd:enumeration value="5. Test"/>
          <xsd:enumeration value="6. Deploy"/>
          <xsd:enumeration value="7. Close"/>
          <xsd:enumeration value="8. Project Management"/>
          <xsd:enumeration value="9. Communication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9BAD95E-B407-4324-B057-123C8BA32DAC}">
  <ds:schemaRefs>
    <ds:schemaRef ds:uri="http://schemas.microsoft.com/office/2006/metadata/longProperties"/>
    <ds:schemaRef ds:uri=""/>
  </ds:schemaRefs>
</ds:datastoreItem>
</file>

<file path=customXml/itemProps2.xml><?xml version="1.0" encoding="utf-8"?>
<ds:datastoreItem xmlns:ds="http://schemas.openxmlformats.org/officeDocument/2006/customXml" ds:itemID="{BBE2943F-1DE7-408F-97CA-263DA8B412BC}">
  <ds:schemaRefs>
    <ds:schemaRef ds:uri="http://purl.org/dc/elements/1.1/"/>
    <ds:schemaRef ds:uri="http://www.w3.org/XML/1998/namespace"/>
    <ds:schemaRef ds:uri="http://schemas.microsoft.com/office/2006/documentManagement/types"/>
    <ds:schemaRef ds:uri="E248350C-AF13-4C32-8BB6-EF24E59C1FC4"/>
    <ds:schemaRef ds:uri="http://purl.org/dc/dcmitype/"/>
    <ds:schemaRef ds:uri="http://purl.org/dc/terms/"/>
    <ds:schemaRef ds:uri="http://schemas.openxmlformats.org/package/2006/metadata/core-properties"/>
    <ds:schemaRef ds:uri="e248350c-af13-4c32-8bb6-ef24e59c1fc4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78BE6D0C-ABFB-4E4F-8456-3458C6094297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FEEC1AB6-B226-40CB-BF29-D9321CFCF53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48350C-AF13-4C32-8BB6-EF24E59C1FC4"/>
    <ds:schemaRef ds:uri="e248350c-af13-4c32-8bb6-ef24e59c1fc4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yale-plain.potx</Template>
  <TotalTime>27361</TotalTime>
  <Words>224</Words>
  <Application>Microsoft Office PowerPoint</Application>
  <PresentationFormat>On-screen Show (4:3)</PresentationFormat>
  <Paragraphs>50</Paragraphs>
  <Slides>6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yale-plain</vt:lpstr>
      <vt:lpstr>Blank Presentation</vt:lpstr>
      <vt:lpstr>PowerPoint Presentation</vt:lpstr>
      <vt:lpstr>Agenda</vt:lpstr>
      <vt:lpstr>Housekeeping</vt:lpstr>
      <vt:lpstr>Faculty Information System (FIS)</vt:lpstr>
      <vt:lpstr>Faculty Forms Review </vt:lpstr>
      <vt:lpstr>Open discussion</vt:lpstr>
    </vt:vector>
  </TitlesOfParts>
  <Company>Yale University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Yale FBO Communications</dc:title>
  <dc:creator>Patrick J. Lynch</dc:creator>
  <cp:lastModifiedBy>Rodrigues, Diane</cp:lastModifiedBy>
  <cp:revision>740</cp:revision>
  <cp:lastPrinted>2012-10-10T12:33:12Z</cp:lastPrinted>
  <dcterms:modified xsi:type="dcterms:W3CDTF">2013-12-13T13:16:46Z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0x0101008A98423170284BEEB635F43C3CF4E98B005D6F1AFC5B8B34458240A8273F44193A</vt:lpwstr>
  </property>
</Properties>
</file>