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  <p:sldMasterId id="2147483660" r:id="rId6"/>
  </p:sldMasterIdLst>
  <p:notesMasterIdLst>
    <p:notesMasterId r:id="rId14"/>
  </p:notesMasterIdLst>
  <p:handoutMasterIdLst>
    <p:handoutMasterId r:id="rId15"/>
  </p:handoutMasterIdLst>
  <p:sldIdLst>
    <p:sldId id="388" r:id="rId7"/>
    <p:sldId id="414" r:id="rId8"/>
    <p:sldId id="422" r:id="rId9"/>
    <p:sldId id="423" r:id="rId10"/>
    <p:sldId id="424" r:id="rId11"/>
    <p:sldId id="425" r:id="rId12"/>
    <p:sldId id="418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D19"/>
    <a:srgbClr val="FF0000"/>
    <a:srgbClr val="638927"/>
    <a:srgbClr val="63891F"/>
    <a:srgbClr val="008040"/>
    <a:srgbClr val="C5D1E0"/>
    <a:srgbClr val="F3F3F3"/>
    <a:srgbClr val="808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173" autoAdjust="0"/>
    <p:restoredTop sz="99714" autoAdjust="0"/>
  </p:normalViewPr>
  <p:slideViewPr>
    <p:cSldViewPr snapToGrid="0">
      <p:cViewPr varScale="1">
        <p:scale>
          <a:sx n="72" d="100"/>
          <a:sy n="72" d="100"/>
        </p:scale>
        <p:origin x="-696" y="-96"/>
      </p:cViewPr>
      <p:guideLst>
        <p:guide orient="horz" pos="624"/>
        <p:guide orient="horz" pos="3984"/>
        <p:guide orient="horz" pos="1102"/>
        <p:guide orient="horz" pos="3494"/>
        <p:guide orient="horz" pos="844"/>
        <p:guide pos="816"/>
        <p:guide pos="5622"/>
        <p:guide pos="5402"/>
        <p:guide pos="4498"/>
        <p:guide pos="5056"/>
        <p:guide pos="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2175F653-AB57-40D9-A9C2-D3381A637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545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effectLst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effectLst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426"/>
            <a:ext cx="514096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effectLst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effectLst/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CDAC893C-E4C7-43D6-89D1-2137F7527B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764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AE8302-AC05-4E2B-97E4-7F602E4E9CA7}" type="slidenum">
              <a:rPr lang="en-US" smtClean="0">
                <a:solidFill>
                  <a:srgbClr val="000000"/>
                </a:solidFill>
                <a:latin typeface="Arial" pitchFamily="34" charset="0"/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solidFill>
                <a:srgbClr val="000000"/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/>
                <a:cs typeface="ＭＳ Ｐゴシック"/>
              </a:rPr>
              <a:t>Insight how Oracle data conversion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AB0ED-8CD4-48C8-8C30-F074718DD01C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7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86301-152E-4B66-B6D7-E8F7B5607E1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0F9D3-5ECA-43FC-BE6E-802CC303276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76200"/>
            <a:ext cx="221297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3" y="76200"/>
            <a:ext cx="6491287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8558E-B40F-4C75-9D97-1ADAC330325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6C0E953-DE46-40FA-BCA0-21FE1DEBF76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074DB-81AB-421B-AA8E-FF44FF70B87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B777D-A832-47EC-9B8A-C6FD617FC56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3" y="990600"/>
            <a:ext cx="4351337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90600"/>
            <a:ext cx="4352925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47517-7553-431E-A6DD-86B85CBD756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4BC42-88D2-4407-9842-26659EEB8903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4C4C2-6A00-47AE-B0F0-9FFD46CCD19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A500A-7460-4C74-A4D9-31F973BF8601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3F229-6422-4AA1-B353-423CD0C2A1F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890AE-F195-41E4-AD99-E83038620FD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0175" y="76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12700" dir="27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3" y="990600"/>
            <a:ext cx="885666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8588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solidFill>
                  <a:srgbClr val="B2B2B2"/>
                </a:solidFill>
                <a:effectLst/>
                <a:latin typeface="Georgi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718E48E-8568-46FA-850F-8503F7545D3E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E7BBD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0175" y="76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2700000" algn="ctr" rotWithShape="0">
              <a:srgbClr val="808080">
                <a:alpha val="2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3" y="941388"/>
            <a:ext cx="885666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8588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solidFill>
                  <a:srgbClr val="B2B2B2"/>
                </a:solidFill>
                <a:effectLst/>
                <a:latin typeface="Georgia" pitchFamily="18" charset="0"/>
              </a:defRPr>
            </a:lvl1pPr>
          </a:lstStyle>
          <a:p>
            <a:pPr>
              <a:defRPr/>
            </a:pPr>
            <a:fld id="{9F5CAFA4-57BD-468F-A00C-755521A36EF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002283">
            <a:off x="1685925" y="2592388"/>
            <a:ext cx="5259388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6E7BBD"/>
              </a:buClr>
              <a:defRPr/>
            </a:pPr>
            <a:r>
              <a:rPr lang="en-US" sz="12000" kern="0" baseline="0" dirty="0">
                <a:solidFill>
                  <a:srgbClr val="FFFFFF">
                    <a:lumMod val="95000"/>
                  </a:srgbClr>
                </a:solidFill>
                <a:latin typeface="Georgia"/>
                <a:ea typeface="+mn-ea"/>
                <a:cs typeface="+mn-cs"/>
              </a:rPr>
              <a:t>Draft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E7BBD"/>
        </a:buClr>
        <a:buChar char="•"/>
        <a:defRPr lang="en-US" sz="20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en-US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en-US" sz="16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en-US" sz="16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en-US" sz="16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esv2.yale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aculty.admin@yale.edu" TargetMode="External"/><Relationship Id="rId2" Type="http://schemas.openxmlformats.org/officeDocument/2006/relationships/hyperlink" Target="http://facultyadmin.yale.edu/faculty-forms-and-their-us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.yale.edu/departments/provostoffice/facdev/FAS/Forms/AllItems.aspx?RootFolder=%2fdepartments%2fprovostoffice%2ffacdev%2fFAS%2fAPHY%2fFARs%202012&amp;FolderCTID=&amp;View=%7b1DFFB926%2d6955%2d45EC%2dB467%2d5F9A6969C7BD%7d" TargetMode="External"/><Relationship Id="rId2" Type="http://schemas.openxmlformats.org/officeDocument/2006/relationships/hyperlink" Target="http://provost.yale.edu/FA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iane.rodrigues@yale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0675" y="1444625"/>
            <a:ext cx="8164513" cy="45448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Office of Faculty </a:t>
            </a:r>
            <a:r>
              <a:rPr lang="en-US" sz="5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Administrative </a:t>
            </a: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Services (OFAS)</a:t>
            </a:r>
            <a:endParaRPr lang="en-US" sz="54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ctr">
              <a:defRPr/>
            </a:pPr>
            <a:endParaRPr lang="en-US" sz="54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Monthly Information Session</a:t>
            </a:r>
            <a:endParaRPr lang="en-US" sz="54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ctr">
              <a:defRPr/>
            </a:pPr>
            <a:endParaRPr lang="en-US" sz="54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February 7, 2014</a:t>
            </a:r>
            <a:endParaRPr lang="en-US" sz="18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en-US" sz="4000" dirty="0">
              <a:latin typeface="+mj-lt"/>
            </a:endParaRPr>
          </a:p>
          <a:p>
            <a:pPr marL="6518275" indent="-1588">
              <a:defRPr/>
            </a:pPr>
            <a:endParaRPr lang="en-US" sz="4000" dirty="0">
              <a:latin typeface="+mj-lt"/>
            </a:endParaRPr>
          </a:p>
          <a:p>
            <a:pPr marL="6518275" indent="-1588">
              <a:defRPr/>
            </a:pPr>
            <a:endParaRPr lang="en-US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175" y="76200"/>
            <a:ext cx="7362825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0" y="841248"/>
            <a:ext cx="9144000" cy="5498592"/>
          </a:xfrm>
        </p:spPr>
        <p:txBody>
          <a:bodyPr/>
          <a:lstStyle/>
          <a:p>
            <a:pPr marL="400050" lvl="1" indent="0" eaLnBrk="1" hangingPunct="1">
              <a:lnSpc>
                <a:spcPct val="150000"/>
              </a:lnSpc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800" dirty="0" smtClean="0">
                <a:latin typeface="+mj-lt"/>
              </a:rPr>
              <a:t> Housekeeping </a:t>
            </a:r>
          </a:p>
          <a:p>
            <a:pPr marL="400050" lvl="1" indent="0" eaLnBrk="1" hangingPunct="1">
              <a:lnSpc>
                <a:spcPct val="150000"/>
              </a:lnSpc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Submitting forms</a:t>
            </a:r>
            <a:endParaRPr lang="en-US" sz="2800" dirty="0" smtClean="0">
              <a:latin typeface="+mj-lt"/>
            </a:endParaRPr>
          </a:p>
          <a:p>
            <a:pPr marL="400050" lvl="1" indent="0" eaLnBrk="1" hangingPunct="1">
              <a:lnSpc>
                <a:spcPct val="150000"/>
              </a:lnSpc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Faculty leave process</a:t>
            </a:r>
          </a:p>
          <a:p>
            <a:pPr marL="400050" lvl="1" indent="0" eaLnBrk="1" hangingPunct="1">
              <a:lnSpc>
                <a:spcPct val="150000"/>
              </a:lnSpc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FAS faculty activity </a:t>
            </a:r>
            <a:r>
              <a:rPr lang="en-US" sz="2800" dirty="0">
                <a:latin typeface="+mj-lt"/>
              </a:rPr>
              <a:t>r</a:t>
            </a:r>
            <a:r>
              <a:rPr lang="en-US" sz="2800" dirty="0" smtClean="0">
                <a:latin typeface="+mj-lt"/>
              </a:rPr>
              <a:t>eporting</a:t>
            </a:r>
          </a:p>
          <a:p>
            <a:pPr marL="400050" lvl="1" indent="0" eaLnBrk="1" hangingPunct="1">
              <a:lnSpc>
                <a:spcPct val="150000"/>
              </a:lnSpc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800" dirty="0" smtClean="0">
                <a:latin typeface="+mj-lt"/>
              </a:rPr>
              <a:t> Open discussion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04050" y="6400800"/>
            <a:ext cx="1905000" cy="304800"/>
          </a:xfrm>
          <a:noFill/>
        </p:spPr>
        <p:txBody>
          <a:bodyPr/>
          <a:lstStyle/>
          <a:p>
            <a:pPr algn="r"/>
            <a:fld id="{831C42B1-BE27-440D-8674-97C0BB12C65F}" type="slidenum">
              <a:rPr lang="en-US" smtClean="0">
                <a:latin typeface="Georgia" pitchFamily="18" charset="0"/>
                <a:ea typeface="ＭＳ Ｐゴシック"/>
                <a:cs typeface="ＭＳ Ｐゴシック"/>
              </a:rPr>
              <a:pPr algn="r"/>
              <a:t>2</a:t>
            </a:fld>
            <a:endParaRPr lang="en-US" smtClean="0">
              <a:solidFill>
                <a:schemeClr val="bg2"/>
              </a:solidFill>
              <a:latin typeface="Georgia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3" y="990600"/>
            <a:ext cx="8856662" cy="5451764"/>
          </a:xfrm>
        </p:spPr>
        <p:txBody>
          <a:bodyPr/>
          <a:lstStyle/>
          <a:p>
            <a:r>
              <a:rPr lang="en-US" dirty="0">
                <a:latin typeface="+mj-lt"/>
              </a:rPr>
              <a:t>During the meeting:  Please be courteous to your colleagues.  Refrain from discussions during the session, or please share your thoughts with the group.  Others may benefit from your comments</a:t>
            </a:r>
            <a:r>
              <a:rPr lang="en-US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Deadline to submit all paperwork for the next payroll: </a:t>
            </a:r>
            <a:r>
              <a:rPr lang="en-US" b="1" dirty="0" smtClean="0">
                <a:latin typeface="+mj-lt"/>
              </a:rPr>
              <a:t>Tuesday, </a:t>
            </a:r>
            <a:r>
              <a:rPr lang="en-US" b="1" dirty="0" smtClean="0">
                <a:latin typeface="+mj-lt"/>
              </a:rPr>
              <a:t>February 11</a:t>
            </a:r>
            <a:endParaRPr lang="en-US" b="1" dirty="0" smtClean="0">
              <a:latin typeface="+mj-lt"/>
            </a:endParaRPr>
          </a:p>
          <a:p>
            <a:pPr lvl="1"/>
            <a:r>
              <a:rPr lang="en-US" b="1" dirty="0" err="1" smtClean="0">
                <a:latin typeface="+mj-lt"/>
              </a:rPr>
              <a:t>Quickpays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are reserved for hardship cases. Requests must go to Diane </a:t>
            </a:r>
            <a:r>
              <a:rPr lang="en-US" dirty="0" smtClean="0">
                <a:latin typeface="+mj-lt"/>
              </a:rPr>
              <a:t>Rodrigues with a justification</a:t>
            </a:r>
          </a:p>
          <a:p>
            <a:pPr lvl="1"/>
            <a:r>
              <a:rPr lang="en-US" b="1" dirty="0" smtClean="0">
                <a:latin typeface="+mj-lt"/>
              </a:rPr>
              <a:t>Suggestion</a:t>
            </a:r>
            <a:r>
              <a:rPr lang="en-US" dirty="0" smtClean="0">
                <a:latin typeface="+mj-lt"/>
              </a:rPr>
              <a:t>: Send bi-annual communications to hiring faculty reminding them of the real deadlines for payroll</a:t>
            </a:r>
            <a:r>
              <a:rPr lang="en-US" dirty="0" smtClean="0">
                <a:latin typeface="+mj-lt"/>
              </a:rPr>
              <a:t>.</a:t>
            </a:r>
            <a:endParaRPr lang="en-US" b="1" dirty="0">
              <a:latin typeface="+mj-lt"/>
            </a:endParaRPr>
          </a:p>
          <a:p>
            <a:endParaRPr lang="en-US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These presentations are posted on ClassesV2 for </a:t>
            </a:r>
            <a:r>
              <a:rPr lang="en-US" b="1" dirty="0">
                <a:latin typeface="+mj-lt"/>
              </a:rPr>
              <a:t>future reference: </a:t>
            </a:r>
            <a:r>
              <a:rPr lang="en-US" b="1" dirty="0">
                <a:latin typeface="+mj-lt"/>
                <a:hlinkClick r:id="rId2"/>
              </a:rPr>
              <a:t>https://classesv2.yale.edu</a:t>
            </a:r>
            <a:r>
              <a:rPr lang="en-US" b="1" dirty="0" smtClean="0">
                <a:latin typeface="+mj-lt"/>
                <a:hlinkClick r:id="rId2"/>
              </a:rPr>
              <a:t>/</a:t>
            </a:r>
            <a:r>
              <a:rPr lang="en-US" b="1" dirty="0" smtClean="0">
                <a:latin typeface="+mj-lt"/>
              </a:rPr>
              <a:t> 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817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Forms change.  </a:t>
            </a:r>
            <a:r>
              <a:rPr lang="en-US" u="sng" dirty="0" smtClean="0">
                <a:latin typeface="+mj-lt"/>
              </a:rPr>
              <a:t>ALWAYS</a:t>
            </a:r>
            <a:r>
              <a:rPr lang="en-US" dirty="0" smtClean="0">
                <a:latin typeface="+mj-lt"/>
              </a:rPr>
              <a:t> use a new form from the website.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Consult </a:t>
            </a:r>
            <a:r>
              <a:rPr lang="en-US" dirty="0">
                <a:latin typeface="+mj-lt"/>
                <a:hlinkClick r:id="rId2"/>
              </a:rPr>
              <a:t>http://</a:t>
            </a:r>
            <a:r>
              <a:rPr lang="en-US" dirty="0" smtClean="0">
                <a:latin typeface="+mj-lt"/>
                <a:hlinkClick r:id="rId2"/>
              </a:rPr>
              <a:t>facultyadmin.yale.edu/faculty-forms-and-their-uses</a:t>
            </a:r>
            <a:r>
              <a:rPr lang="en-US" dirty="0" smtClean="0">
                <a:latin typeface="+mj-lt"/>
              </a:rPr>
              <a:t> to determine which form to use</a:t>
            </a:r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All forms for </a:t>
            </a:r>
            <a:r>
              <a:rPr lang="en-US" u="sng" dirty="0" smtClean="0">
                <a:latin typeface="+mj-lt"/>
              </a:rPr>
              <a:t>all</a:t>
            </a:r>
            <a:r>
              <a:rPr lang="en-US" dirty="0" smtClean="0">
                <a:latin typeface="+mj-lt"/>
              </a:rPr>
              <a:t> schools and departments should be sent as email to </a:t>
            </a:r>
            <a:r>
              <a:rPr lang="en-US" dirty="0" smtClean="0">
                <a:latin typeface="+mj-lt"/>
                <a:hlinkClick r:id="rId3"/>
              </a:rPr>
              <a:t>faculty.admin@yale.edu</a:t>
            </a:r>
            <a:endParaRPr lang="en-US" dirty="0" smtClean="0">
              <a:latin typeface="+mj-lt"/>
            </a:endParaRPr>
          </a:p>
          <a:p>
            <a:endParaRPr lang="en-US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EXCEPTIONS: Any form with a social security number, i.e. Faculty Data Collection Form and Non-Employee Form</a:t>
            </a:r>
          </a:p>
          <a:p>
            <a:endParaRPr lang="en-US" b="1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Problem with forms launching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05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leave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+mj-lt"/>
              </a:rPr>
              <a:t>Law, SOM, Nursing, and FES manage leaves locally</a:t>
            </a:r>
          </a:p>
          <a:p>
            <a:r>
              <a:rPr lang="en-US" sz="2800" dirty="0" smtClean="0">
                <a:latin typeface="+mj-lt"/>
              </a:rPr>
              <a:t>Arts Schools, Divinity, and ISM submit to school dean who then submits to cognizant provost for review</a:t>
            </a:r>
          </a:p>
          <a:p>
            <a:r>
              <a:rPr lang="en-US" sz="2800" dirty="0" smtClean="0">
                <a:latin typeface="+mj-lt"/>
              </a:rPr>
              <a:t>FAS departments collect leave requests from faculty and submit to OFAS</a:t>
            </a:r>
          </a:p>
          <a:p>
            <a:pPr lvl="1"/>
            <a:r>
              <a:rPr lang="en-US" sz="2400" dirty="0" smtClean="0">
                <a:latin typeface="+mj-lt"/>
              </a:rPr>
              <a:t>OFAS reviews requests, verifies eligibility, and runs leave letters</a:t>
            </a:r>
          </a:p>
          <a:p>
            <a:pPr lvl="1"/>
            <a:r>
              <a:rPr lang="en-US" sz="2400" dirty="0" smtClean="0">
                <a:latin typeface="+mj-lt"/>
              </a:rPr>
              <a:t>Leave letters and supporting documentation go to cognizant provosts for review</a:t>
            </a:r>
          </a:p>
          <a:p>
            <a:pPr lvl="1"/>
            <a:r>
              <a:rPr lang="en-US" sz="2400" dirty="0" smtClean="0">
                <a:latin typeface="+mj-lt"/>
              </a:rPr>
              <a:t>Cognizant provosts review and send leave approval letters in late February/early March</a:t>
            </a:r>
            <a:endParaRPr lang="en-US" sz="2400" dirty="0">
              <a:latin typeface="+mj-lt"/>
            </a:endParaRPr>
          </a:p>
          <a:p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9608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 faculty activity reporting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+mj-lt"/>
              </a:rPr>
              <a:t>January 13</a:t>
            </a:r>
            <a:r>
              <a:rPr lang="en-US" dirty="0" smtClean="0">
                <a:latin typeface="+mj-lt"/>
              </a:rPr>
              <a:t>:  Memo from provost to FAS ladder faculty with link to </a:t>
            </a:r>
            <a:r>
              <a:rPr lang="en-US" dirty="0" err="1" smtClean="0">
                <a:latin typeface="+mj-lt"/>
              </a:rPr>
              <a:t>webform</a:t>
            </a:r>
            <a:r>
              <a:rPr lang="en-US" dirty="0" smtClean="0">
                <a:latin typeface="+mj-lt"/>
              </a:rPr>
              <a:t> (</a:t>
            </a:r>
            <a:r>
              <a:rPr lang="en-US" sz="2000" u="sng" dirty="0">
                <a:hlinkClick r:id="rId2"/>
              </a:rPr>
              <a:t>http://</a:t>
            </a:r>
            <a:r>
              <a:rPr lang="en-US" sz="2000" u="sng" dirty="0" smtClean="0">
                <a:hlinkClick r:id="rId2"/>
              </a:rPr>
              <a:t>provost.yale.edu/FAR</a:t>
            </a:r>
            <a:r>
              <a:rPr lang="en-US" u="sng" dirty="0"/>
              <a:t>)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FIS individual summary reports have been uploaded to the FAR folder on </a:t>
            </a:r>
            <a:r>
              <a:rPr lang="en-US" dirty="0" smtClean="0">
                <a:latin typeface="+mj-lt"/>
                <a:hlinkClick r:id="rId3"/>
              </a:rPr>
              <a:t>SharePoint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Sponsored research reports will be uploaded to the FAR folder where relevant</a:t>
            </a:r>
          </a:p>
          <a:p>
            <a:r>
              <a:rPr lang="en-US" b="1" dirty="0" smtClean="0">
                <a:latin typeface="+mj-lt"/>
              </a:rPr>
              <a:t>February 16:</a:t>
            </a:r>
            <a:r>
              <a:rPr lang="en-US" dirty="0" smtClean="0">
                <a:latin typeface="+mj-lt"/>
              </a:rPr>
              <a:t> Deadline for faculty to submit forms</a:t>
            </a:r>
            <a:endParaRPr lang="en-US" b="1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Reports will be uploaded to FAR department folder</a:t>
            </a:r>
          </a:p>
          <a:p>
            <a:r>
              <a:rPr lang="en-US" b="1" dirty="0" smtClean="0">
                <a:latin typeface="+mj-lt"/>
              </a:rPr>
              <a:t>Late-February/Early-March</a:t>
            </a:r>
            <a:r>
              <a:rPr lang="en-US" dirty="0" smtClean="0">
                <a:latin typeface="+mj-lt"/>
              </a:rPr>
              <a:t> – Memo from Provost’s </a:t>
            </a:r>
            <a:r>
              <a:rPr lang="en-US" dirty="0">
                <a:latin typeface="+mj-lt"/>
              </a:rPr>
              <a:t>O</a:t>
            </a:r>
            <a:r>
              <a:rPr lang="en-US" dirty="0" smtClean="0">
                <a:latin typeface="+mj-lt"/>
              </a:rPr>
              <a:t>ffice to chairs with instructions for the faculty raise process and reviewing FARs</a:t>
            </a:r>
          </a:p>
          <a:p>
            <a:endParaRPr lang="en-US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14103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175" y="76200"/>
            <a:ext cx="7362825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Open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104631" y="837768"/>
            <a:ext cx="8893175" cy="5943600"/>
          </a:xfrm>
        </p:spPr>
        <p:txBody>
          <a:bodyPr/>
          <a:lstStyle/>
          <a:p>
            <a:pPr marL="400050" lvl="2" indent="0" eaLnBrk="1" hangingPunct="1">
              <a:buNone/>
              <a:tabLst>
                <a:tab pos="2292350" algn="l"/>
              </a:tabLst>
              <a:defRPr/>
            </a:pPr>
            <a:endParaRPr lang="en-US" sz="1600" dirty="0" smtClean="0"/>
          </a:p>
          <a:p>
            <a:r>
              <a:rPr lang="en-US" sz="2800" dirty="0" smtClean="0">
                <a:latin typeface="+mj-lt"/>
              </a:rPr>
              <a:t>Questions?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Topics for future sessions</a:t>
            </a:r>
          </a:p>
          <a:p>
            <a:pPr lvl="1"/>
            <a:endParaRPr lang="en-US" dirty="0" smtClean="0">
              <a:latin typeface="+mj-lt"/>
            </a:endParaRPr>
          </a:p>
          <a:p>
            <a:r>
              <a:rPr lang="en-US" sz="2800" dirty="0">
                <a:latin typeface="+mj-lt"/>
              </a:rPr>
              <a:t>Q</a:t>
            </a:r>
            <a:r>
              <a:rPr lang="en-US" sz="2800" dirty="0" smtClean="0">
                <a:latin typeface="+mj-lt"/>
              </a:rPr>
              <a:t>uestions, feedback, or suggestions for future meeting topics are always welcome</a:t>
            </a:r>
          </a:p>
          <a:p>
            <a:pPr lvl="1"/>
            <a:r>
              <a:rPr lang="en-US" sz="2800" u="sng" dirty="0" smtClean="0">
                <a:latin typeface="+mj-lt"/>
                <a:hlinkClick r:id="rId3"/>
              </a:rPr>
              <a:t>diane.rodrigues@yale.edu</a:t>
            </a:r>
            <a:endParaRPr lang="en-US" sz="2800" dirty="0">
              <a:latin typeface="+mj-lt"/>
            </a:endParaRPr>
          </a:p>
          <a:p>
            <a:pPr lvl="1"/>
            <a:r>
              <a:rPr lang="en-US" sz="2800" dirty="0" smtClean="0">
                <a:latin typeface="+mj-lt"/>
              </a:rPr>
              <a:t>x6-1697</a:t>
            </a:r>
            <a:endParaRPr lang="en-US" sz="2800" dirty="0">
              <a:latin typeface="+mj-lt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04050" y="6400800"/>
            <a:ext cx="1905000" cy="304800"/>
          </a:xfrm>
          <a:noFill/>
        </p:spPr>
        <p:txBody>
          <a:bodyPr/>
          <a:lstStyle/>
          <a:p>
            <a:pPr algn="r"/>
            <a:fld id="{62D5880D-6DD6-44AC-9638-529202704168}" type="slidenum">
              <a:rPr lang="en-US" smtClean="0">
                <a:latin typeface="Georgia" pitchFamily="18" charset="0"/>
                <a:ea typeface="ＭＳ Ｐゴシック"/>
                <a:cs typeface="ＭＳ Ｐゴシック"/>
              </a:rPr>
              <a:pPr algn="r"/>
              <a:t>7</a:t>
            </a:fld>
            <a:endParaRPr lang="en-US" smtClean="0">
              <a:solidFill>
                <a:schemeClr val="bg2"/>
              </a:solidFill>
              <a:latin typeface="Georgia" pitchFamily="18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5675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ale-pla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miter lim="800000"/>
          <a:headEnd type="none" w="sm" len="sm"/>
          <a:tailEnd type="none" w="sm" len="sm"/>
        </a:ln>
      </a:spPr>
      <a:bodyPr wrap="square" lIns="18288" tIns="18288" rIns="18288" bIns="18288" rtlCol="0" anchor="ctr" anchorCtr="1">
        <a:noAutofit/>
      </a:bodyPr>
      <a:lstStyle>
        <a:defPPr algn="ctr">
          <a:spcBef>
            <a:spcPct val="10000"/>
          </a:spcBef>
          <a:buClr>
            <a:schemeClr val="tx1"/>
          </a:buClr>
          <a:buSzPct val="85000"/>
          <a:defRPr sz="1600" baseline="0" dirty="0" smtClean="0"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  <a:txDef>
      <a:spPr/>
      <a:bodyPr wrap="none" rtlCol="0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6E7BBD"/>
          </a:buClr>
          <a:buSzTx/>
          <a:buFontTx/>
          <a:buNone/>
          <a:tabLst/>
          <a:defRPr kumimoji="0" sz="160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Calibri" pitchFamily="34" charset="0"/>
            <a:ea typeface="+mn-ea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Links xmlns="E248350C-AF13-4C32-8BB6-EF24E59C1FC4" xsi:nil="true"/>
    <phase xmlns="e248350c-af13-4c32-8bb6-ef24e59c1fc4" xsi:nil="true"/>
    <Status xmlns="E248350C-AF13-4C32-8BB6-EF24E59C1FC4" xsi:nil="true"/>
    <Owner xmlns="E248350C-AF13-4C32-8BB6-EF24E59C1FC4">
      <UserInfo xmlns="E248350C-AF13-4C32-8BB6-EF24E59C1FC4">
        <DisplayName xmlns="E248350C-AF13-4C32-8BB6-EF24E59C1FC4"/>
        <AccountId xmlns="E248350C-AF13-4C32-8BB6-EF24E59C1FC4" xsi:nil="true"/>
        <AccountType xmlns="E248350C-AF13-4C32-8BB6-EF24E59C1FC4"/>
      </UserInfo>
    </Owner>
  </documentManagement>
</p:properties>
</file>

<file path=customXml/item3.xml><?xml version="1.0" encoding="utf-8"?>
<LongProperties xmlns="http://schemas.microsoft.com/office/2006/metadata/longProperties">
  <LongProp xmlns="" name="Links"><![CDATA[<?xml version="1.0" encoding="UTF-8"?><Result><NewXML><PWSLinkDataSet xmlns="http://schemas.microsoft.com/office/project/server/webservices/PWSLinkDataSet/" /></NewXML><ProjectUID>00000000-0000-0000-0000-000000000000</ProjectUID><OldXML><PWSLinkDataSet xmlns="http://schemas.microsoft.com/office/project/server/webservices/PWSLinkDataSet/" /></OldXML><ItemType>3</ItemType><PSURL></PSURL></Result>]]></LongProp>
</Long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roject Workspace Document" ma:contentTypeID="0x0101008A98423170284BEEB635F43C3CF4E98B005D6F1AFC5B8B34458240A8273F44193A" ma:contentTypeVersion="1" ma:contentTypeDescription="" ma:contentTypeScope="" ma:versionID="2394bf4db0e8a6775c4e3f45fda8dae6">
  <xsd:schema xmlns:xsd="http://www.w3.org/2001/XMLSchema" xmlns:p="http://schemas.microsoft.com/office/2006/metadata/properties" xmlns:ns2="E248350C-AF13-4C32-8BB6-EF24E59C1FC4" xmlns:ns3="e248350c-af13-4c32-8bb6-ef24e59c1fc4" targetNamespace="http://schemas.microsoft.com/office/2006/metadata/properties" ma:root="true" ma:fieldsID="b2639188193c522828d2b3c37c16710a" ns2:_="" ns3:_="">
    <xsd:import namespace="E248350C-AF13-4C32-8BB6-EF24E59C1FC4"/>
    <xsd:import namespace="e248350c-af13-4c32-8bb6-ef24e59c1fc4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Status" minOccurs="0"/>
                <xsd:element ref="ns2:Links" minOccurs="0"/>
                <xsd:element ref="ns3:phas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248350C-AF13-4C32-8BB6-EF24E59C1FC4" elementFormDefault="qualified">
    <xsd:import namespace="http://schemas.microsoft.com/office/2006/documentManagement/types"/>
    <xsd:element name="Owner" ma:index="8" nillable="true" ma:displayName="Owner" ma:list="UserInfo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atus" ma:index="9" nillable="true" ma:displayName="Status" ma:default="Draft" ma:internalName="Status">
      <xsd:simpleType>
        <xsd:restriction base="dms:Choice">
          <xsd:enumeration value="Draft"/>
          <xsd:enumeration value="Ready For Review"/>
          <xsd:enumeration value="Final"/>
        </xsd:restriction>
      </xsd:simpleType>
    </xsd:element>
    <xsd:element name="Links" ma:index="10" nillable="true" ma:displayName="Links" ma:internalName="Links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e248350c-af13-4c32-8bb6-ef24e59c1fc4" elementFormDefault="qualified">
    <xsd:import namespace="http://schemas.microsoft.com/office/2006/documentManagement/types"/>
    <xsd:element name="phase" ma:index="11" nillable="true" ma:displayName="Phase" ma:default="0. Initiate" ma:format="Dropdown" ma:internalName="phase">
      <xsd:simpleType>
        <xsd:restriction base="dms:Choice">
          <xsd:enumeration value="0. Initiate"/>
          <xsd:enumeration value="1. Plan"/>
          <xsd:enumeration value="2. Analye"/>
          <xsd:enumeration value="3. Design"/>
          <xsd:enumeration value="4. Build"/>
          <xsd:enumeration value="5. Test"/>
          <xsd:enumeration value="6. Deploy"/>
          <xsd:enumeration value="7. Close"/>
          <xsd:enumeration value="8. Project Management"/>
          <xsd:enumeration value="9. Communication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8BE6D0C-ABFB-4E4F-8456-3458C60942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E2943F-1DE7-408F-97CA-263DA8B412BC}">
  <ds:schemaRefs>
    <ds:schemaRef ds:uri="http://purl.org/dc/terms/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e248350c-af13-4c32-8bb6-ef24e59c1fc4"/>
    <ds:schemaRef ds:uri="E248350C-AF13-4C32-8BB6-EF24E59C1FC4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9BAD95E-B407-4324-B057-123C8BA32DAC}">
  <ds:schemaRefs>
    <ds:schemaRef ds:uri="http://schemas.microsoft.com/office/2006/metadata/longProperties"/>
    <ds:schemaRef ds:uri=""/>
  </ds:schemaRefs>
</ds:datastoreItem>
</file>

<file path=customXml/itemProps4.xml><?xml version="1.0" encoding="utf-8"?>
<ds:datastoreItem xmlns:ds="http://schemas.openxmlformats.org/officeDocument/2006/customXml" ds:itemID="{FEEC1AB6-B226-40CB-BF29-D9321CFCF5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48350C-AF13-4C32-8BB6-EF24E59C1FC4"/>
    <ds:schemaRef ds:uri="e248350c-af13-4c32-8bb6-ef24e59c1fc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yale-plain.potx</Template>
  <TotalTime>30597</TotalTime>
  <Words>383</Words>
  <Application>Microsoft Office PowerPoint</Application>
  <PresentationFormat>On-screen Show (4:3)</PresentationFormat>
  <Paragraphs>58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yale-plain</vt:lpstr>
      <vt:lpstr>Blank Presentation</vt:lpstr>
      <vt:lpstr>PowerPoint Presentation</vt:lpstr>
      <vt:lpstr>Agenda</vt:lpstr>
      <vt:lpstr>Housekeeping</vt:lpstr>
      <vt:lpstr>Submitting forms</vt:lpstr>
      <vt:lpstr>Faculty leave process</vt:lpstr>
      <vt:lpstr>FAS faculty activity reporting  </vt:lpstr>
      <vt:lpstr>Open discussion</vt:lpstr>
    </vt:vector>
  </TitlesOfParts>
  <Company>Yale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Yale FBO Communications</dc:title>
  <dc:creator>Patrick J. Lynch</dc:creator>
  <cp:lastModifiedBy>Rodrigues, Diane</cp:lastModifiedBy>
  <cp:revision>752</cp:revision>
  <cp:lastPrinted>2012-10-10T12:33:12Z</cp:lastPrinted>
  <dcterms:modified xsi:type="dcterms:W3CDTF">2014-02-06T18:58:42Z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0x0101008A98423170284BEEB635F43C3CF4E98B005D6F1AFC5B8B34458240A8273F44193A</vt:lpwstr>
  </property>
</Properties>
</file>